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67" r:id="rId4"/>
    <p:sldId id="304" r:id="rId5"/>
    <p:sldId id="305" r:id="rId6"/>
    <p:sldId id="335" r:id="rId7"/>
    <p:sldId id="322" r:id="rId8"/>
    <p:sldId id="285" r:id="rId9"/>
    <p:sldId id="300" r:id="rId10"/>
    <p:sldId id="279" r:id="rId11"/>
    <p:sldId id="332" r:id="rId12"/>
    <p:sldId id="336" r:id="rId13"/>
    <p:sldId id="334" r:id="rId14"/>
    <p:sldId id="330" r:id="rId15"/>
    <p:sldId id="331" r:id="rId16"/>
    <p:sldId id="278" r:id="rId17"/>
    <p:sldId id="281" r:id="rId18"/>
  </p:sldIdLst>
  <p:sldSz cx="7556500" cy="10693400"/>
  <p:notesSz cx="6858000" cy="9144000"/>
  <p:embeddedFontLst>
    <p:embeddedFont>
      <p:font typeface="Algerian" pitchFamily="82" charset="0"/>
      <p:regular r:id="rId20"/>
    </p:embeddedFont>
    <p:embeddedFont>
      <p:font typeface="Castellar" panose="020A0402060406010301" pitchFamily="18" charset="0"/>
      <p:regular r:id="rId21"/>
    </p:embeddedFont>
    <p:embeddedFont>
      <p:font typeface="French Script MT" panose="03020402040607040605" pitchFamily="66" charset="0"/>
      <p:regular r:id="rId22"/>
    </p:embeddedFont>
    <p:embeddedFont>
      <p:font typeface="Segoe UI" panose="020B0502040204020203" pitchFamily="34" charset="0"/>
      <p:regular r:id="rId23"/>
      <p:bold r:id="rId24"/>
      <p:italic r:id="rId25"/>
      <p:boldItalic r:id="rId26"/>
    </p:embeddedFont>
    <p:embeddedFont>
      <p:font typeface="Trebuchet MS" panose="020B0603020202020204" pitchFamily="34" charset="0"/>
      <p:regular r:id="rId27"/>
      <p:bold r:id="rId28"/>
      <p:italic r:id="rId29"/>
      <p:bold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60754FA-124C-44E0-9858-4BCAFFF81CD3}">
          <p14:sldIdLst>
            <p14:sldId id="256"/>
            <p14:sldId id="257"/>
            <p14:sldId id="267"/>
            <p14:sldId id="304"/>
            <p14:sldId id="305"/>
            <p14:sldId id="335"/>
            <p14:sldId id="322"/>
            <p14:sldId id="285"/>
            <p14:sldId id="300"/>
            <p14:sldId id="279"/>
            <p14:sldId id="332"/>
            <p14:sldId id="336"/>
          </p14:sldIdLst>
        </p14:section>
        <p14:section name="Untitled Section" id="{75FB2D9D-203A-4A89-A75D-10F57F126632}">
          <p14:sldIdLst>
            <p14:sldId id="334"/>
            <p14:sldId id="330"/>
            <p14:sldId id="331"/>
            <p14:sldId id="278"/>
            <p14:sldId id="281"/>
          </p14:sldIdLst>
        </p14:section>
      </p14:sectionLst>
    </p:ext>
    <p:ext uri="{EFAFB233-063F-42B5-8137-9DF3F51BA10A}">
      <p15:sldGuideLst xmlns:p15="http://schemas.microsoft.com/office/powerpoint/2012/main">
        <p15:guide id="1" orient="horz" pos="2120" userDrawn="1">
          <p15:clr>
            <a:srgbClr val="A4A3A4"/>
          </p15:clr>
        </p15:guide>
        <p15:guide id="2" pos="28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6C2BA"/>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5" autoAdjust="0"/>
    <p:restoredTop sz="94562" autoAdjust="0"/>
  </p:normalViewPr>
  <p:slideViewPr>
    <p:cSldViewPr showGuides="1">
      <p:cViewPr varScale="1">
        <p:scale>
          <a:sx n="62" d="100"/>
          <a:sy n="62" d="100"/>
        </p:scale>
        <p:origin x="2310" y="72"/>
      </p:cViewPr>
      <p:guideLst>
        <p:guide orient="horz" pos="2120"/>
        <p:guide pos="286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font" Target="fonts/font7.fntdata" /><Relationship Id="rId3" Type="http://schemas.openxmlformats.org/officeDocument/2006/relationships/slide" Target="slides/slide2.xml" /><Relationship Id="rId21" Type="http://schemas.openxmlformats.org/officeDocument/2006/relationships/font" Target="fonts/font2.fntdata" /><Relationship Id="rId34" Type="http://schemas.openxmlformats.org/officeDocument/2006/relationships/tableStyles" Target="tableStyle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font" Target="fonts/font6.fntdata" /><Relationship Id="rId33"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font" Target="fonts/font1.fntdata" /><Relationship Id="rId29" Type="http://schemas.openxmlformats.org/officeDocument/2006/relationships/font" Target="fonts/font10.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font" Target="fonts/font5.fntdata" /><Relationship Id="rId32"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font" Target="fonts/font4.fntdata" /><Relationship Id="rId28" Type="http://schemas.openxmlformats.org/officeDocument/2006/relationships/font" Target="fonts/font9.fntdata" /><Relationship Id="rId10" Type="http://schemas.openxmlformats.org/officeDocument/2006/relationships/slide" Target="slides/slide9.xml" /><Relationship Id="rId19" Type="http://schemas.openxmlformats.org/officeDocument/2006/relationships/notesMaster" Target="notesMasters/notesMaster1.xml" /><Relationship Id="rId31" Type="http://schemas.openxmlformats.org/officeDocument/2006/relationships/presProps" Target="pres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font" Target="fonts/font3.fntdata" /><Relationship Id="rId27" Type="http://schemas.openxmlformats.org/officeDocument/2006/relationships/font" Target="fonts/font8.fntdata" /><Relationship Id="rId30" Type="http://schemas.openxmlformats.org/officeDocument/2006/relationships/font" Target="fonts/font11.fntdata"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08:57:34.843"/>
    </inkml:context>
    <inkml:brush xml:id="br0">
      <inkml:brushProperty name="width" value="0.05" units="cm"/>
      <inkml:brushProperty name="height" value="0.05" units="cm"/>
      <inkml:brushProperty name="color" value="#FFFFFF"/>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08:58:07.486"/>
    </inkml:context>
    <inkml:brush xml:id="br0">
      <inkml:brushProperty name="width" value="0.35" units="cm"/>
      <inkml:brushProperty name="height" value="0.35" units="cm"/>
      <inkml:brushProperty name="color" value="#FFFFFF"/>
    </inkml:brush>
  </inkml:definitions>
  <inkml:trace contextRef="#ctx0" brushRef="#br0">0 562 24575,'0'-561'0,"0"1297"0,2-700 0,1 0 0,2 0 0,1 0 0,2-1 0,1 0 0,2-1 0,1 0 0,2 0 0,24 41 0,-26-49-97,-1 0-1,0 0 1,-2 1-1,-2 0 1,0 0-1,-2 1 1,0 0-1,-2 0 1,-2 0-1,0 0 1,-2 0-1,-1 0 0,-9 50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09:00:19.465"/>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09:00:29.251"/>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DA1D2B-EC7C-414E-A7FA-C93AB1C25556}" type="datetimeFigureOut">
              <a:rPr lang="en-IN" smtClean="0"/>
              <a:t>19-01-2026</a:t>
            </a:fld>
            <a:endParaRPr lang="en-IN"/>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951639-9242-420E-B743-8A859280CF19}" type="slidenum">
              <a:rPr lang="en-IN" smtClean="0"/>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44563" y="1750055"/>
            <a:ext cx="5667375" cy="3722887"/>
          </a:xfrm>
        </p:spPr>
        <p:txBody>
          <a:bodyPr anchor="b"/>
          <a:lstStyle>
            <a:lvl1pPr algn="ctr">
              <a:defRPr sz="3720"/>
            </a:lvl1pPr>
          </a:lstStyle>
          <a:p>
            <a:r>
              <a:rPr lang="en-US"/>
              <a:t>Click to edit Master title style</a:t>
            </a:r>
          </a:p>
        </p:txBody>
      </p:sp>
      <p:sp>
        <p:nvSpPr>
          <p:cNvPr id="3" name="Subtitle 2"/>
          <p:cNvSpPr>
            <a:spLocks noGrp="1"/>
          </p:cNvSpPr>
          <p:nvPr>
            <p:ph type="subTitle" idx="1"/>
          </p:nvPr>
        </p:nvSpPr>
        <p:spPr>
          <a:xfrm>
            <a:off x="944563" y="5616511"/>
            <a:ext cx="5667375" cy="2581762"/>
          </a:xfrm>
        </p:spPr>
        <p:txBody>
          <a:bodyPr/>
          <a:lstStyle>
            <a:lvl1pPr marL="0" indent="0" algn="ctr">
              <a:buNone/>
              <a:defRPr sz="1490"/>
            </a:lvl1pPr>
            <a:lvl2pPr marL="283210" indent="0" algn="ctr">
              <a:buNone/>
              <a:defRPr sz="1240"/>
            </a:lvl2pPr>
            <a:lvl3pPr marL="567055" indent="0" algn="ctr">
              <a:buNone/>
              <a:defRPr sz="1115"/>
            </a:lvl3pPr>
            <a:lvl4pPr marL="850265" indent="0" algn="ctr">
              <a:buNone/>
              <a:defRPr sz="990"/>
            </a:lvl4pPr>
            <a:lvl5pPr marL="1133475" indent="0" algn="ctr">
              <a:buNone/>
              <a:defRPr sz="990"/>
            </a:lvl5pPr>
            <a:lvl6pPr marL="1416685" indent="0" algn="ctr">
              <a:buNone/>
              <a:defRPr sz="990"/>
            </a:lvl6pPr>
            <a:lvl7pPr marL="1700530" indent="0" algn="ctr">
              <a:buNone/>
              <a:defRPr sz="990"/>
            </a:lvl7pPr>
            <a:lvl8pPr marL="1983740" indent="0" algn="ctr">
              <a:buNone/>
              <a:defRPr sz="990"/>
            </a:lvl8pPr>
            <a:lvl9pPr marL="2266950" indent="0" algn="ctr">
              <a:buNone/>
              <a:defRPr sz="99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78463" y="428232"/>
            <a:ext cx="1700213" cy="912404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7825" y="428232"/>
            <a:ext cx="5002074" cy="91240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574" y="2665925"/>
            <a:ext cx="6517481" cy="4448157"/>
          </a:xfrm>
        </p:spPr>
        <p:txBody>
          <a:bodyPr anchor="b"/>
          <a:lstStyle>
            <a:lvl1pPr>
              <a:defRPr sz="3720"/>
            </a:lvl1pPr>
          </a:lstStyle>
          <a:p>
            <a:r>
              <a:rPr lang="en-US"/>
              <a:t>Click to edit Master title style</a:t>
            </a:r>
          </a:p>
        </p:txBody>
      </p:sp>
      <p:sp>
        <p:nvSpPr>
          <p:cNvPr id="3" name="Text Placeholder 2"/>
          <p:cNvSpPr>
            <a:spLocks noGrp="1"/>
          </p:cNvSpPr>
          <p:nvPr>
            <p:ph type="body" idx="1"/>
          </p:nvPr>
        </p:nvSpPr>
        <p:spPr>
          <a:xfrm>
            <a:off x="515574" y="7156163"/>
            <a:ext cx="6517481" cy="2339180"/>
          </a:xfrm>
        </p:spPr>
        <p:txBody>
          <a:bodyPr/>
          <a:lstStyle>
            <a:lvl1pPr marL="0" indent="0">
              <a:buNone/>
              <a:defRPr sz="1490">
                <a:solidFill>
                  <a:schemeClr val="tx1">
                    <a:tint val="75000"/>
                  </a:schemeClr>
                </a:solidFill>
              </a:defRPr>
            </a:lvl1pPr>
            <a:lvl2pPr marL="283210" indent="0">
              <a:buNone/>
              <a:defRPr sz="1240">
                <a:solidFill>
                  <a:schemeClr val="tx1">
                    <a:tint val="75000"/>
                  </a:schemeClr>
                </a:solidFill>
              </a:defRPr>
            </a:lvl2pPr>
            <a:lvl3pPr marL="567055" indent="0">
              <a:buNone/>
              <a:defRPr sz="1115">
                <a:solidFill>
                  <a:schemeClr val="tx1">
                    <a:tint val="75000"/>
                  </a:schemeClr>
                </a:solidFill>
              </a:defRPr>
            </a:lvl3pPr>
            <a:lvl4pPr marL="850265" indent="0">
              <a:buNone/>
              <a:defRPr sz="990">
                <a:solidFill>
                  <a:schemeClr val="tx1">
                    <a:tint val="75000"/>
                  </a:schemeClr>
                </a:solidFill>
              </a:defRPr>
            </a:lvl4pPr>
            <a:lvl5pPr marL="1133475" indent="0">
              <a:buNone/>
              <a:defRPr sz="990">
                <a:solidFill>
                  <a:schemeClr val="tx1">
                    <a:tint val="75000"/>
                  </a:schemeClr>
                </a:solidFill>
              </a:defRPr>
            </a:lvl5pPr>
            <a:lvl6pPr marL="1416685" indent="0">
              <a:buNone/>
              <a:defRPr sz="990">
                <a:solidFill>
                  <a:schemeClr val="tx1">
                    <a:tint val="75000"/>
                  </a:schemeClr>
                </a:solidFill>
              </a:defRPr>
            </a:lvl6pPr>
            <a:lvl7pPr marL="1700530" indent="0">
              <a:buNone/>
              <a:defRPr sz="990">
                <a:solidFill>
                  <a:schemeClr val="tx1">
                    <a:tint val="75000"/>
                  </a:schemeClr>
                </a:solidFill>
              </a:defRPr>
            </a:lvl7pPr>
            <a:lvl8pPr marL="1983740" indent="0">
              <a:buNone/>
              <a:defRPr sz="990">
                <a:solidFill>
                  <a:schemeClr val="tx1">
                    <a:tint val="75000"/>
                  </a:schemeClr>
                </a:solidFill>
              </a:defRPr>
            </a:lvl8pPr>
            <a:lvl9pPr marL="2266950" indent="0">
              <a:buNone/>
              <a:defRPr sz="99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77825" y="2495127"/>
            <a:ext cx="3332417" cy="7057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46259" y="2495127"/>
            <a:ext cx="3332417" cy="7057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494" y="569325"/>
            <a:ext cx="6517481" cy="2066896"/>
          </a:xfrm>
        </p:spPr>
        <p:txBody>
          <a:bodyPr/>
          <a:lstStyle/>
          <a:p>
            <a:r>
              <a:rPr lang="en-US"/>
              <a:t>Click to edit Master title style</a:t>
            </a:r>
          </a:p>
        </p:txBody>
      </p:sp>
      <p:sp>
        <p:nvSpPr>
          <p:cNvPr id="3" name="Text Placeholder 2"/>
          <p:cNvSpPr>
            <a:spLocks noGrp="1"/>
          </p:cNvSpPr>
          <p:nvPr>
            <p:ph type="body" idx="1"/>
          </p:nvPr>
        </p:nvSpPr>
        <p:spPr>
          <a:xfrm>
            <a:off x="520494" y="2621369"/>
            <a:ext cx="3196753" cy="1284692"/>
          </a:xfrm>
        </p:spPr>
        <p:txBody>
          <a:bodyPr anchor="b"/>
          <a:lstStyle>
            <a:lvl1pPr marL="0" indent="0">
              <a:buNone/>
              <a:defRPr sz="1490" b="1"/>
            </a:lvl1pPr>
            <a:lvl2pPr marL="283210" indent="0">
              <a:buNone/>
              <a:defRPr sz="1240" b="1"/>
            </a:lvl2pPr>
            <a:lvl3pPr marL="567055" indent="0">
              <a:buNone/>
              <a:defRPr sz="1115" b="1"/>
            </a:lvl3pPr>
            <a:lvl4pPr marL="850265" indent="0">
              <a:buNone/>
              <a:defRPr sz="990" b="1"/>
            </a:lvl4pPr>
            <a:lvl5pPr marL="1133475" indent="0">
              <a:buNone/>
              <a:defRPr sz="990" b="1"/>
            </a:lvl5pPr>
            <a:lvl6pPr marL="1416685" indent="0">
              <a:buNone/>
              <a:defRPr sz="990" b="1"/>
            </a:lvl6pPr>
            <a:lvl7pPr marL="1700530" indent="0">
              <a:buNone/>
              <a:defRPr sz="990" b="1"/>
            </a:lvl7pPr>
            <a:lvl8pPr marL="1983740" indent="0">
              <a:buNone/>
              <a:defRPr sz="990" b="1"/>
            </a:lvl8pPr>
            <a:lvl9pPr marL="2266950" indent="0">
              <a:buNone/>
              <a:defRPr sz="990" b="1"/>
            </a:lvl9pPr>
          </a:lstStyle>
          <a:p>
            <a:pPr lvl="0"/>
            <a:r>
              <a:rPr lang="en-US"/>
              <a:t>Click to edit Master text styles</a:t>
            </a:r>
          </a:p>
        </p:txBody>
      </p:sp>
      <p:sp>
        <p:nvSpPr>
          <p:cNvPr id="4" name="Content Placeholder 3"/>
          <p:cNvSpPr>
            <a:spLocks noGrp="1"/>
          </p:cNvSpPr>
          <p:nvPr>
            <p:ph sz="half" idx="2"/>
          </p:nvPr>
        </p:nvSpPr>
        <p:spPr>
          <a:xfrm>
            <a:off x="520494" y="3906061"/>
            <a:ext cx="3196753" cy="5745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25478" y="2621369"/>
            <a:ext cx="3212497" cy="1284692"/>
          </a:xfrm>
        </p:spPr>
        <p:txBody>
          <a:bodyPr anchor="b"/>
          <a:lstStyle>
            <a:lvl1pPr marL="0" indent="0">
              <a:buNone/>
              <a:defRPr sz="1490" b="1"/>
            </a:lvl1pPr>
            <a:lvl2pPr marL="283210" indent="0">
              <a:buNone/>
              <a:defRPr sz="1240" b="1"/>
            </a:lvl2pPr>
            <a:lvl3pPr marL="567055" indent="0">
              <a:buNone/>
              <a:defRPr sz="1115" b="1"/>
            </a:lvl3pPr>
            <a:lvl4pPr marL="850265" indent="0">
              <a:buNone/>
              <a:defRPr sz="990" b="1"/>
            </a:lvl4pPr>
            <a:lvl5pPr marL="1133475" indent="0">
              <a:buNone/>
              <a:defRPr sz="990" b="1"/>
            </a:lvl5pPr>
            <a:lvl6pPr marL="1416685" indent="0">
              <a:buNone/>
              <a:defRPr sz="990" b="1"/>
            </a:lvl6pPr>
            <a:lvl7pPr marL="1700530" indent="0">
              <a:buNone/>
              <a:defRPr sz="990" b="1"/>
            </a:lvl7pPr>
            <a:lvl8pPr marL="1983740" indent="0">
              <a:buNone/>
              <a:defRPr sz="990" b="1"/>
            </a:lvl8pPr>
            <a:lvl9pPr marL="2266950" indent="0">
              <a:buNone/>
              <a:defRPr sz="990" b="1"/>
            </a:lvl9pPr>
          </a:lstStyle>
          <a:p>
            <a:pPr lvl="0"/>
            <a:r>
              <a:rPr lang="en-US"/>
              <a:t>Click to edit Master text styles</a:t>
            </a:r>
          </a:p>
        </p:txBody>
      </p:sp>
      <p:sp>
        <p:nvSpPr>
          <p:cNvPr id="6" name="Content Placeholder 5"/>
          <p:cNvSpPr>
            <a:spLocks noGrp="1"/>
          </p:cNvSpPr>
          <p:nvPr>
            <p:ph sz="quarter" idx="4"/>
          </p:nvPr>
        </p:nvSpPr>
        <p:spPr>
          <a:xfrm>
            <a:off x="3825478" y="3906061"/>
            <a:ext cx="3212497" cy="5745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494" y="712893"/>
            <a:ext cx="2437168" cy="2495127"/>
          </a:xfrm>
        </p:spPr>
        <p:txBody>
          <a:bodyPr anchor="b"/>
          <a:lstStyle>
            <a:lvl1pPr>
              <a:defRPr sz="1985"/>
            </a:lvl1pPr>
          </a:lstStyle>
          <a:p>
            <a:r>
              <a:rPr lang="en-US"/>
              <a:t>Click to edit Master title style</a:t>
            </a:r>
          </a:p>
        </p:txBody>
      </p:sp>
      <p:sp>
        <p:nvSpPr>
          <p:cNvPr id="3" name="Content Placeholder 2"/>
          <p:cNvSpPr>
            <a:spLocks noGrp="1"/>
          </p:cNvSpPr>
          <p:nvPr>
            <p:ph idx="1"/>
          </p:nvPr>
        </p:nvSpPr>
        <p:spPr>
          <a:xfrm>
            <a:off x="3212497" y="1539652"/>
            <a:ext cx="3825478" cy="7599245"/>
          </a:xfrm>
        </p:spPr>
        <p:txBody>
          <a:bodyPr/>
          <a:lstStyle>
            <a:lvl1pPr>
              <a:defRPr sz="1985"/>
            </a:lvl1pPr>
            <a:lvl2pPr>
              <a:defRPr sz="1735"/>
            </a:lvl2pPr>
            <a:lvl3pPr>
              <a:defRPr sz="1490"/>
            </a:lvl3pPr>
            <a:lvl4pPr>
              <a:defRPr sz="1240"/>
            </a:lvl4pPr>
            <a:lvl5pPr>
              <a:defRPr sz="1240"/>
            </a:lvl5pPr>
            <a:lvl6pPr>
              <a:defRPr sz="1240"/>
            </a:lvl6pPr>
            <a:lvl7pPr>
              <a:defRPr sz="1240"/>
            </a:lvl7pPr>
            <a:lvl8pPr>
              <a:defRPr sz="1240"/>
            </a:lvl8pPr>
            <a:lvl9pPr>
              <a:defRPr sz="12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0494" y="3208020"/>
            <a:ext cx="2437168" cy="5943254"/>
          </a:xfrm>
        </p:spPr>
        <p:txBody>
          <a:bodyPr/>
          <a:lstStyle>
            <a:lvl1pPr marL="0" indent="0">
              <a:buNone/>
              <a:defRPr sz="990"/>
            </a:lvl1pPr>
            <a:lvl2pPr marL="283210" indent="0">
              <a:buNone/>
              <a:defRPr sz="870"/>
            </a:lvl2pPr>
            <a:lvl3pPr marL="567055" indent="0">
              <a:buNone/>
              <a:defRPr sz="745"/>
            </a:lvl3pPr>
            <a:lvl4pPr marL="850265" indent="0">
              <a:buNone/>
              <a:defRPr sz="620"/>
            </a:lvl4pPr>
            <a:lvl5pPr marL="1133475" indent="0">
              <a:buNone/>
              <a:defRPr sz="620"/>
            </a:lvl5pPr>
            <a:lvl6pPr marL="1416685" indent="0">
              <a:buNone/>
              <a:defRPr sz="620"/>
            </a:lvl6pPr>
            <a:lvl7pPr marL="1700530" indent="0">
              <a:buNone/>
              <a:defRPr sz="620"/>
            </a:lvl7pPr>
            <a:lvl8pPr marL="1983740" indent="0">
              <a:buNone/>
              <a:defRPr sz="620"/>
            </a:lvl8pPr>
            <a:lvl9pPr marL="2266950" indent="0">
              <a:buNone/>
              <a:defRPr sz="62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494" y="712893"/>
            <a:ext cx="2437168" cy="2495127"/>
          </a:xfrm>
        </p:spPr>
        <p:txBody>
          <a:bodyPr anchor="b"/>
          <a:lstStyle>
            <a:lvl1pPr>
              <a:defRPr sz="1985"/>
            </a:lvl1pPr>
          </a:lstStyle>
          <a:p>
            <a:r>
              <a:rPr lang="en-US"/>
              <a:t>Click to edit Master title style</a:t>
            </a:r>
          </a:p>
        </p:txBody>
      </p:sp>
      <p:sp>
        <p:nvSpPr>
          <p:cNvPr id="3" name="Picture Placeholder 2"/>
          <p:cNvSpPr>
            <a:spLocks noGrp="1"/>
          </p:cNvSpPr>
          <p:nvPr>
            <p:ph type="pic" idx="1"/>
          </p:nvPr>
        </p:nvSpPr>
        <p:spPr>
          <a:xfrm>
            <a:off x="3212497" y="1539652"/>
            <a:ext cx="3825478" cy="7599245"/>
          </a:xfrm>
        </p:spPr>
        <p:txBody>
          <a:bodyPr/>
          <a:lstStyle>
            <a:lvl1pPr marL="0" indent="0">
              <a:buNone/>
              <a:defRPr sz="1985"/>
            </a:lvl1pPr>
            <a:lvl2pPr marL="283210" indent="0">
              <a:buNone/>
              <a:defRPr sz="1735"/>
            </a:lvl2pPr>
            <a:lvl3pPr marL="567055" indent="0">
              <a:buNone/>
              <a:defRPr sz="1490"/>
            </a:lvl3pPr>
            <a:lvl4pPr marL="850265" indent="0">
              <a:buNone/>
              <a:defRPr sz="1240"/>
            </a:lvl4pPr>
            <a:lvl5pPr marL="1133475" indent="0">
              <a:buNone/>
              <a:defRPr sz="1240"/>
            </a:lvl5pPr>
            <a:lvl6pPr marL="1416685" indent="0">
              <a:buNone/>
              <a:defRPr sz="1240"/>
            </a:lvl6pPr>
            <a:lvl7pPr marL="1700530" indent="0">
              <a:buNone/>
              <a:defRPr sz="1240"/>
            </a:lvl7pPr>
            <a:lvl8pPr marL="1983740" indent="0">
              <a:buNone/>
              <a:defRPr sz="1240"/>
            </a:lvl8pPr>
            <a:lvl9pPr marL="2266950" indent="0">
              <a:buNone/>
              <a:defRPr sz="1240"/>
            </a:lvl9pPr>
          </a:lstStyle>
          <a:p>
            <a:endParaRPr lang="en-US"/>
          </a:p>
        </p:txBody>
      </p:sp>
      <p:sp>
        <p:nvSpPr>
          <p:cNvPr id="4" name="Text Placeholder 3"/>
          <p:cNvSpPr>
            <a:spLocks noGrp="1"/>
          </p:cNvSpPr>
          <p:nvPr>
            <p:ph type="body" sz="half" idx="2"/>
          </p:nvPr>
        </p:nvSpPr>
        <p:spPr>
          <a:xfrm>
            <a:off x="520494" y="3208020"/>
            <a:ext cx="2437168" cy="5943254"/>
          </a:xfrm>
        </p:spPr>
        <p:txBody>
          <a:bodyPr/>
          <a:lstStyle>
            <a:lvl1pPr marL="0" indent="0">
              <a:buNone/>
              <a:defRPr sz="990"/>
            </a:lvl1pPr>
            <a:lvl2pPr marL="283210" indent="0">
              <a:buNone/>
              <a:defRPr sz="870"/>
            </a:lvl2pPr>
            <a:lvl3pPr marL="567055" indent="0">
              <a:buNone/>
              <a:defRPr sz="745"/>
            </a:lvl3pPr>
            <a:lvl4pPr marL="850265" indent="0">
              <a:buNone/>
              <a:defRPr sz="620"/>
            </a:lvl4pPr>
            <a:lvl5pPr marL="1133475" indent="0">
              <a:buNone/>
              <a:defRPr sz="620"/>
            </a:lvl5pPr>
            <a:lvl6pPr marL="1416685" indent="0">
              <a:buNone/>
              <a:defRPr sz="620"/>
            </a:lvl6pPr>
            <a:lvl7pPr marL="1700530" indent="0">
              <a:buNone/>
              <a:defRPr sz="620"/>
            </a:lvl7pPr>
            <a:lvl8pPr marL="1983740" indent="0">
              <a:buNone/>
              <a:defRPr sz="620"/>
            </a:lvl8pPr>
            <a:lvl9pPr marL="2266950" indent="0">
              <a:buNone/>
              <a:defRPr sz="62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377825" y="428232"/>
            <a:ext cx="6800850" cy="1782233"/>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377825" y="2495127"/>
            <a:ext cx="6800850" cy="7057150"/>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377825" y="9737925"/>
            <a:ext cx="1763183" cy="742597"/>
          </a:xfrm>
          <a:prstGeom prst="rect">
            <a:avLst/>
          </a:prstGeom>
          <a:noFill/>
          <a:ln w="9525">
            <a:noFill/>
          </a:ln>
        </p:spPr>
        <p:txBody>
          <a:bodyPr/>
          <a:lstStyle>
            <a:lvl1pPr>
              <a:defRPr sz="1155"/>
            </a:lvl1pPr>
          </a:lstStyle>
          <a:p>
            <a:fld id="{1D8BD707-D9CF-40AE-B4C6-C98DA3205C09}" type="datetimeFigureOut">
              <a:rPr lang="en-US" smtClean="0"/>
              <a:t>1/19/2026</a:t>
            </a:fld>
            <a:endParaRPr lang="en-US"/>
          </a:p>
        </p:txBody>
      </p:sp>
      <p:sp>
        <p:nvSpPr>
          <p:cNvPr id="1029" name="Footer Placeholder 1028"/>
          <p:cNvSpPr>
            <a:spLocks noGrp="1"/>
          </p:cNvSpPr>
          <p:nvPr>
            <p:ph type="ftr" sz="quarter" idx="3"/>
          </p:nvPr>
        </p:nvSpPr>
        <p:spPr>
          <a:xfrm>
            <a:off x="2581804" y="9737925"/>
            <a:ext cx="2392892" cy="742597"/>
          </a:xfrm>
          <a:prstGeom prst="rect">
            <a:avLst/>
          </a:prstGeom>
          <a:noFill/>
          <a:ln w="9525">
            <a:noFill/>
          </a:ln>
        </p:spPr>
        <p:txBody>
          <a:bodyPr/>
          <a:lstStyle>
            <a:lvl1pPr algn="ctr">
              <a:defRPr sz="1155"/>
            </a:lvl1pPr>
          </a:lstStyle>
          <a:p>
            <a:endParaRPr lang="en-US"/>
          </a:p>
        </p:txBody>
      </p:sp>
      <p:sp>
        <p:nvSpPr>
          <p:cNvPr id="1030" name="Slide Number Placeholder 1029"/>
          <p:cNvSpPr>
            <a:spLocks noGrp="1"/>
          </p:cNvSpPr>
          <p:nvPr>
            <p:ph type="sldNum" sz="quarter" idx="4"/>
          </p:nvPr>
        </p:nvSpPr>
        <p:spPr>
          <a:xfrm>
            <a:off x="5415492" y="9737925"/>
            <a:ext cx="1763183" cy="742597"/>
          </a:xfrm>
          <a:prstGeom prst="rect">
            <a:avLst/>
          </a:prstGeom>
          <a:noFill/>
          <a:ln w="9525">
            <a:noFill/>
          </a:ln>
        </p:spPr>
        <p:txBody>
          <a:bodyPr/>
          <a:lstStyle>
            <a:lvl1pPr algn="r">
              <a:defRPr sz="1155"/>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lvl1pPr marL="0" lvl="0" indent="0" algn="ctr" defTabSz="755650" eaLnBrk="1" fontAlgn="base" latinLnBrk="0" hangingPunct="1">
        <a:lnSpc>
          <a:spcPct val="100000"/>
        </a:lnSpc>
        <a:spcBef>
          <a:spcPct val="0"/>
        </a:spcBef>
        <a:spcAft>
          <a:spcPct val="0"/>
        </a:spcAft>
        <a:buNone/>
        <a:defRPr sz="3635" b="0" i="0" u="none" kern="1200" baseline="0">
          <a:solidFill>
            <a:schemeClr val="tx2"/>
          </a:solidFill>
          <a:latin typeface="+mj-lt"/>
          <a:ea typeface="+mj-ea"/>
          <a:cs typeface="+mj-cs"/>
        </a:defRPr>
      </a:lvl1pPr>
    </p:titleStyle>
    <p:bodyStyle>
      <a:lvl1pPr marL="283210" lvl="0" indent="-283210" algn="l" defTabSz="755650" eaLnBrk="1" fontAlgn="base" latinLnBrk="0" hangingPunct="1">
        <a:lnSpc>
          <a:spcPct val="100000"/>
        </a:lnSpc>
        <a:spcBef>
          <a:spcPts val="80"/>
        </a:spcBef>
        <a:spcAft>
          <a:spcPct val="0"/>
        </a:spcAft>
        <a:buChar char="•"/>
        <a:defRPr sz="2645" b="0" i="0" u="none" kern="1200" baseline="0">
          <a:solidFill>
            <a:schemeClr val="tx1"/>
          </a:solidFill>
          <a:latin typeface="+mn-lt"/>
          <a:ea typeface="+mn-ea"/>
          <a:cs typeface="+mn-cs"/>
        </a:defRPr>
      </a:lvl1pPr>
      <a:lvl2pPr marL="614045" lvl="1" indent="-236220" algn="l" defTabSz="755650" eaLnBrk="1" fontAlgn="base" latinLnBrk="0" hangingPunct="1">
        <a:lnSpc>
          <a:spcPct val="100000"/>
        </a:lnSpc>
        <a:spcBef>
          <a:spcPts val="80"/>
        </a:spcBef>
        <a:spcAft>
          <a:spcPct val="0"/>
        </a:spcAft>
        <a:buChar char="–"/>
        <a:defRPr sz="2315" b="0" i="0" u="none" kern="1200" baseline="0">
          <a:solidFill>
            <a:schemeClr val="tx1"/>
          </a:solidFill>
          <a:latin typeface="+mn-lt"/>
          <a:ea typeface="+mn-ea"/>
          <a:cs typeface="+mn-cs"/>
        </a:defRPr>
      </a:lvl2pPr>
      <a:lvl3pPr marL="944880" lvl="2" indent="-188595" algn="l" defTabSz="755650" eaLnBrk="1" fontAlgn="base" latinLnBrk="0" hangingPunct="1">
        <a:lnSpc>
          <a:spcPct val="100000"/>
        </a:lnSpc>
        <a:spcBef>
          <a:spcPts val="80"/>
        </a:spcBef>
        <a:spcAft>
          <a:spcPct val="0"/>
        </a:spcAft>
        <a:buChar char="•"/>
        <a:defRPr sz="1985" b="0" i="0" u="none" kern="1200" baseline="0">
          <a:solidFill>
            <a:schemeClr val="tx1"/>
          </a:solidFill>
          <a:latin typeface="+mn-lt"/>
          <a:ea typeface="+mn-ea"/>
          <a:cs typeface="+mn-cs"/>
        </a:defRPr>
      </a:lvl3pPr>
      <a:lvl4pPr marL="1322705" lvl="3" indent="-188595" algn="l" defTabSz="755650" eaLnBrk="1" fontAlgn="base" latinLnBrk="0" hangingPunct="1">
        <a:lnSpc>
          <a:spcPct val="100000"/>
        </a:lnSpc>
        <a:spcBef>
          <a:spcPts val="80"/>
        </a:spcBef>
        <a:spcAft>
          <a:spcPct val="0"/>
        </a:spcAft>
        <a:buChar char="–"/>
        <a:defRPr sz="1655" b="0" i="0" u="none" kern="1200" baseline="0">
          <a:solidFill>
            <a:schemeClr val="tx1"/>
          </a:solidFill>
          <a:latin typeface="+mn-lt"/>
          <a:ea typeface="+mn-ea"/>
          <a:cs typeface="+mn-cs"/>
        </a:defRPr>
      </a:lvl4pPr>
      <a:lvl5pPr marL="1700530" lvl="4" indent="-188595" algn="l" defTabSz="755650" eaLnBrk="1" fontAlgn="base" latinLnBrk="0" hangingPunct="1">
        <a:lnSpc>
          <a:spcPct val="100000"/>
        </a:lnSpc>
        <a:spcBef>
          <a:spcPts val="80"/>
        </a:spcBef>
        <a:spcAft>
          <a:spcPct val="0"/>
        </a:spcAft>
        <a:buChar char="»"/>
        <a:defRPr sz="1655" b="0" i="0" u="none" kern="1200" baseline="0">
          <a:solidFill>
            <a:schemeClr val="tx1"/>
          </a:solidFill>
          <a:latin typeface="+mn-lt"/>
          <a:ea typeface="+mn-ea"/>
          <a:cs typeface="+mn-cs"/>
        </a:defRPr>
      </a:lvl5pPr>
      <a:lvl6pPr marL="2078355" lvl="5" indent="-188595" algn="l" defTabSz="755650" eaLnBrk="1" fontAlgn="base" latinLnBrk="0" hangingPunct="1">
        <a:lnSpc>
          <a:spcPct val="100000"/>
        </a:lnSpc>
        <a:spcBef>
          <a:spcPts val="80"/>
        </a:spcBef>
        <a:spcAft>
          <a:spcPct val="0"/>
        </a:spcAft>
        <a:buChar char="»"/>
        <a:defRPr sz="1655" b="0" i="0" u="none" kern="1200" baseline="0">
          <a:solidFill>
            <a:schemeClr val="tx1"/>
          </a:solidFill>
          <a:latin typeface="+mn-lt"/>
          <a:ea typeface="+mn-ea"/>
          <a:cs typeface="+mn-cs"/>
        </a:defRPr>
      </a:lvl6pPr>
      <a:lvl7pPr marL="2456180" lvl="6" indent="-188595" algn="l" defTabSz="755650" eaLnBrk="1" fontAlgn="base" latinLnBrk="0" hangingPunct="1">
        <a:lnSpc>
          <a:spcPct val="100000"/>
        </a:lnSpc>
        <a:spcBef>
          <a:spcPts val="80"/>
        </a:spcBef>
        <a:spcAft>
          <a:spcPct val="0"/>
        </a:spcAft>
        <a:buChar char="»"/>
        <a:defRPr sz="1655" b="0" i="0" u="none" kern="1200" baseline="0">
          <a:solidFill>
            <a:schemeClr val="tx1"/>
          </a:solidFill>
          <a:latin typeface="+mn-lt"/>
          <a:ea typeface="+mn-ea"/>
          <a:cs typeface="+mn-cs"/>
        </a:defRPr>
      </a:lvl7pPr>
      <a:lvl8pPr marL="2834005" lvl="7" indent="-188595" algn="l" defTabSz="755650" eaLnBrk="1" fontAlgn="base" latinLnBrk="0" hangingPunct="1">
        <a:lnSpc>
          <a:spcPct val="100000"/>
        </a:lnSpc>
        <a:spcBef>
          <a:spcPts val="80"/>
        </a:spcBef>
        <a:spcAft>
          <a:spcPct val="0"/>
        </a:spcAft>
        <a:buChar char="»"/>
        <a:defRPr sz="1655" b="0" i="0" u="none" kern="1200" baseline="0">
          <a:solidFill>
            <a:schemeClr val="tx1"/>
          </a:solidFill>
          <a:latin typeface="+mn-lt"/>
          <a:ea typeface="+mn-ea"/>
          <a:cs typeface="+mn-cs"/>
        </a:defRPr>
      </a:lvl8pPr>
      <a:lvl9pPr marL="3211830" lvl="8" indent="-188595" algn="l" defTabSz="755650" eaLnBrk="1" fontAlgn="base" latinLnBrk="0" hangingPunct="1">
        <a:lnSpc>
          <a:spcPct val="100000"/>
        </a:lnSpc>
        <a:spcBef>
          <a:spcPts val="80"/>
        </a:spcBef>
        <a:spcAft>
          <a:spcPct val="0"/>
        </a:spcAft>
        <a:buChar char="»"/>
        <a:defRPr sz="1655" b="0" i="0" u="none" kern="1200" baseline="0">
          <a:solidFill>
            <a:schemeClr val="tx1"/>
          </a:solidFill>
          <a:latin typeface="+mn-lt"/>
          <a:ea typeface="+mn-ea"/>
          <a:cs typeface="+mn-cs"/>
        </a:defRPr>
      </a:lvl9pPr>
    </p:bodyStyle>
    <p:otherStyle>
      <a:lvl1pPr marL="0" lvl="0" indent="0" algn="l" defTabSz="755650" eaLnBrk="1" fontAlgn="base" latinLnBrk="0" hangingPunct="1">
        <a:lnSpc>
          <a:spcPct val="100000"/>
        </a:lnSpc>
        <a:spcBef>
          <a:spcPct val="0"/>
        </a:spcBef>
        <a:spcAft>
          <a:spcPct val="0"/>
        </a:spcAft>
        <a:buFont typeface="Arial" panose="020B0604020202020204" pitchFamily="34" charset="0"/>
        <a:buNone/>
        <a:defRPr sz="1490" b="0" i="0" u="none" kern="1200" baseline="0">
          <a:solidFill>
            <a:schemeClr val="tx1"/>
          </a:solidFill>
          <a:latin typeface="+mn-lt"/>
          <a:ea typeface="+mn-ea"/>
          <a:cs typeface="+mn-cs"/>
        </a:defRPr>
      </a:lvl1pPr>
      <a:lvl2pPr marL="377825" lvl="1" indent="0" algn="l" defTabSz="75565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755650" lvl="2" indent="0" algn="l" defTabSz="75565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133475" lvl="3" indent="0" algn="l" defTabSz="75565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511300" lvl="4" indent="0" algn="l" defTabSz="75565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889125" lvl="5" indent="0" algn="l" defTabSz="75565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266950" lvl="6" indent="0" algn="l" defTabSz="75565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644775" lvl="7" indent="0" algn="l" defTabSz="75565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022600" lvl="8" indent="0" algn="l" defTabSz="75565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 /><Relationship Id="rId3" Type="http://schemas.openxmlformats.org/officeDocument/2006/relationships/image" Target="../media/image2.jpeg" /><Relationship Id="rId7" Type="http://schemas.openxmlformats.org/officeDocument/2006/relationships/image" Target="../media/image6.jpe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5.png" /><Relationship Id="rId5" Type="http://schemas.openxmlformats.org/officeDocument/2006/relationships/image" Target="../media/image4.jpeg" /><Relationship Id="rId4" Type="http://schemas.openxmlformats.org/officeDocument/2006/relationships/image" Target="../media/image3.jpeg" /><Relationship Id="rId9" Type="http://schemas.openxmlformats.org/officeDocument/2006/relationships/image" Target="../media/image8.png" /></Relationships>
</file>

<file path=ppt/slides/_rels/slide10.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20.png" /><Relationship Id="rId1" Type="http://schemas.openxmlformats.org/officeDocument/2006/relationships/slideLayout" Target="../slideLayouts/slideLayout7.xml" /><Relationship Id="rId4" Type="http://schemas.openxmlformats.org/officeDocument/2006/relationships/image" Target="../media/image22.png" /></Relationships>
</file>

<file path=ppt/slides/_rels/slide11.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8" Type="http://schemas.openxmlformats.org/officeDocument/2006/relationships/image" Target="../media/image27.png" /><Relationship Id="rId3" Type="http://schemas.openxmlformats.org/officeDocument/2006/relationships/customXml" Target="../ink/ink1.xml" /><Relationship Id="rId7" Type="http://schemas.openxmlformats.org/officeDocument/2006/relationships/customXml" Target="../ink/ink3.xml" /><Relationship Id="rId2" Type="http://schemas.openxmlformats.org/officeDocument/2006/relationships/image" Target="../media/image24.png" /><Relationship Id="rId1" Type="http://schemas.openxmlformats.org/officeDocument/2006/relationships/slideLayout" Target="../slideLayouts/slideLayout7.xml" /><Relationship Id="rId6" Type="http://schemas.openxmlformats.org/officeDocument/2006/relationships/image" Target="../media/image26.png" /><Relationship Id="rId5" Type="http://schemas.openxmlformats.org/officeDocument/2006/relationships/customXml" Target="../ink/ink2.xml" /><Relationship Id="rId4" Type="http://schemas.openxmlformats.org/officeDocument/2006/relationships/image" Target="../media/image25.png" /><Relationship Id="rId9" Type="http://schemas.openxmlformats.org/officeDocument/2006/relationships/customXml" Target="../ink/ink4.xml" /></Relationships>
</file>

<file path=ppt/slides/_rels/slide13.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image" Target="../media/image28.png" /><Relationship Id="rId1" Type="http://schemas.openxmlformats.org/officeDocument/2006/relationships/slideLayout" Target="../slideLayouts/slideLayout7.xml" /><Relationship Id="rId6" Type="http://schemas.openxmlformats.org/officeDocument/2006/relationships/image" Target="../media/image32.png" /><Relationship Id="rId5" Type="http://schemas.openxmlformats.org/officeDocument/2006/relationships/image" Target="../media/image31.png" /><Relationship Id="rId4" Type="http://schemas.openxmlformats.org/officeDocument/2006/relationships/image" Target="../media/image30.png" /></Relationships>
</file>

<file path=ppt/slides/_rels/slide14.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image" Target="../media/image34.pn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Layout" Target="../slideLayouts/slideLayout7.xml" /><Relationship Id="rId5" Type="http://schemas.openxmlformats.org/officeDocument/2006/relationships/image" Target="../media/image15.png" /><Relationship Id="rId4" Type="http://schemas.openxmlformats.org/officeDocument/2006/relationships/image" Target="../media/image14.png" /></Relationships>
</file>

<file path=ppt/slides/_rels/slide7.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17.pn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366901" y="1684953"/>
            <a:ext cx="7021460" cy="657872"/>
          </a:xfrm>
          <a:prstGeom prst="rect">
            <a:avLst/>
          </a:prstGeom>
        </p:spPr>
        <p:txBody>
          <a:bodyPr lIns="0" tIns="0" rIns="0" bIns="0" rtlCol="0" anchor="t">
            <a:spAutoFit/>
          </a:bodyPr>
          <a:lstStyle/>
          <a:p>
            <a:pPr algn="ctr">
              <a:lnSpc>
                <a:spcPts val="4200"/>
              </a:lnSpc>
            </a:pPr>
            <a:r>
              <a:rPr lang="en-US" sz="6600" b="1" spc="14" dirty="0">
                <a:solidFill>
                  <a:srgbClr val="00467A"/>
                </a:solidFill>
                <a:latin typeface="French Script MT" panose="03020402040607040605" pitchFamily="66" charset="0"/>
              </a:rPr>
              <a:t>The Sandeepni Chronicle</a:t>
            </a:r>
          </a:p>
        </p:txBody>
      </p:sp>
      <p:sp>
        <p:nvSpPr>
          <p:cNvPr id="26" name="TextBox 26"/>
          <p:cNvSpPr txBox="1"/>
          <p:nvPr/>
        </p:nvSpPr>
        <p:spPr>
          <a:xfrm>
            <a:off x="516988" y="1125518"/>
            <a:ext cx="2178508" cy="152286"/>
          </a:xfrm>
          <a:prstGeom prst="rect">
            <a:avLst/>
          </a:prstGeom>
        </p:spPr>
        <p:txBody>
          <a:bodyPr wrap="square" lIns="0" tIns="0" rIns="0" bIns="0" rtlCol="0" anchor="t">
            <a:spAutoFit/>
          </a:bodyPr>
          <a:lstStyle/>
          <a:p>
            <a:pPr>
              <a:lnSpc>
                <a:spcPts val="1055"/>
              </a:lnSpc>
            </a:pPr>
            <a:r>
              <a:rPr lang="en-US" sz="1600" b="1" spc="3" dirty="0">
                <a:solidFill>
                  <a:schemeClr val="tx2"/>
                </a:solidFill>
                <a:latin typeface="Segoe UI" panose="020B0502040204020203"/>
              </a:rPr>
              <a:t>Volume: IV Issue-9</a:t>
            </a:r>
          </a:p>
        </p:txBody>
      </p:sp>
      <p:sp>
        <p:nvSpPr>
          <p:cNvPr id="27" name="TextBox 27"/>
          <p:cNvSpPr txBox="1"/>
          <p:nvPr/>
        </p:nvSpPr>
        <p:spPr>
          <a:xfrm>
            <a:off x="4862629" y="1140259"/>
            <a:ext cx="2116021" cy="152286"/>
          </a:xfrm>
          <a:prstGeom prst="rect">
            <a:avLst/>
          </a:prstGeom>
        </p:spPr>
        <p:txBody>
          <a:bodyPr wrap="square" lIns="0" tIns="0" rIns="0" bIns="0" rtlCol="0" anchor="t">
            <a:spAutoFit/>
          </a:bodyPr>
          <a:lstStyle/>
          <a:p>
            <a:pPr algn="r">
              <a:lnSpc>
                <a:spcPts val="1055"/>
              </a:lnSpc>
            </a:pPr>
            <a:r>
              <a:rPr lang="en-US" sz="1600" b="1" spc="3" dirty="0">
                <a:solidFill>
                  <a:schemeClr val="tx2"/>
                </a:solidFill>
                <a:latin typeface="Segoe UI" panose="020B0502040204020203"/>
              </a:rPr>
              <a:t>Dercember2025</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958" y="2541386"/>
            <a:ext cx="5878583" cy="3394971"/>
          </a:xfrm>
          <a:prstGeom prst="rect">
            <a:avLst/>
          </a:prstGeom>
          <a:ln w="88900" cap="sq" cmpd="thickThin">
            <a:solidFill>
              <a:schemeClr val="tx2"/>
            </a:solidFill>
            <a:prstDash val="solid"/>
            <a:miter lim="800000"/>
            <a:headEnd/>
            <a:tailEnd/>
          </a:ln>
          <a:effectLst>
            <a:innerShdw blurRad="76200">
              <a:srgbClr val="000000"/>
            </a:innerShdw>
          </a:effectLst>
        </p:spPr>
      </p:pic>
      <p:sp>
        <p:nvSpPr>
          <p:cNvPr id="12" name="TextBox 11"/>
          <p:cNvSpPr txBox="1"/>
          <p:nvPr/>
        </p:nvSpPr>
        <p:spPr>
          <a:xfrm>
            <a:off x="570874" y="7584683"/>
            <a:ext cx="2570975" cy="492443"/>
          </a:xfrm>
          <a:prstGeom prst="rect">
            <a:avLst/>
          </a:prstGeom>
          <a:noFill/>
        </p:spPr>
        <p:txBody>
          <a:bodyPr wrap="square" rtlCol="0">
            <a:spAutoFit/>
          </a:bodyPr>
          <a:lstStyle/>
          <a:p>
            <a:pPr algn="ctr"/>
            <a:r>
              <a:rPr lang="en-IN" sz="1300" b="1" dirty="0">
                <a:solidFill>
                  <a:schemeClr val="tx2"/>
                </a:solidFill>
                <a:latin typeface="Segoe UI" panose="020B0502040204020203"/>
              </a:rPr>
              <a:t>DR. Neeraj Mohan Puri</a:t>
            </a:r>
          </a:p>
          <a:p>
            <a:pPr algn="ctr"/>
            <a:r>
              <a:rPr lang="en-IN" sz="1300" b="1" dirty="0">
                <a:solidFill>
                  <a:schemeClr val="tx2"/>
                </a:solidFill>
                <a:latin typeface="Segoe UI" panose="020B0502040204020203"/>
              </a:rPr>
              <a:t>Principal</a:t>
            </a:r>
            <a:endParaRPr lang="en-US" sz="1300" b="1" dirty="0">
              <a:solidFill>
                <a:schemeClr val="tx2"/>
              </a:solidFill>
            </a:endParaRPr>
          </a:p>
        </p:txBody>
      </p:sp>
      <p:sp>
        <p:nvSpPr>
          <p:cNvPr id="20" name="TextBox 19"/>
          <p:cNvSpPr txBox="1"/>
          <p:nvPr/>
        </p:nvSpPr>
        <p:spPr>
          <a:xfrm>
            <a:off x="2608094" y="6044922"/>
            <a:ext cx="3646966" cy="461665"/>
          </a:xfrm>
          <a:prstGeom prst="rect">
            <a:avLst/>
          </a:prstGeom>
          <a:noFill/>
        </p:spPr>
        <p:txBody>
          <a:bodyPr wrap="square" rtlCol="0">
            <a:spAutoFit/>
          </a:bodyPr>
          <a:lstStyle/>
          <a:p>
            <a:pPr algn="l"/>
            <a:r>
              <a:rPr lang="en-IN" sz="2400" b="1" dirty="0">
                <a:solidFill>
                  <a:schemeClr val="tx2"/>
                </a:solidFill>
                <a:latin typeface="Algerian" panose="04020705040A02060702" pitchFamily="82" charset="0"/>
                <a:ea typeface="Baskerville" panose="02020502070401020303" pitchFamily="18" charset="0"/>
              </a:rPr>
              <a:t>Editorial Team</a:t>
            </a:r>
            <a:endParaRPr lang="en-US" sz="2400" dirty="0">
              <a:solidFill>
                <a:schemeClr val="tx2"/>
              </a:solidFill>
              <a:latin typeface="Algerian" panose="04020705040A02060702" pitchFamily="82" charset="0"/>
              <a:ea typeface="Baskerville" panose="02020502070401020303" pitchFamily="18" charset="0"/>
            </a:endParaRPr>
          </a:p>
        </p:txBody>
      </p:sp>
      <p:sp>
        <p:nvSpPr>
          <p:cNvPr id="21" name="TextBox 20"/>
          <p:cNvSpPr txBox="1"/>
          <p:nvPr/>
        </p:nvSpPr>
        <p:spPr>
          <a:xfrm>
            <a:off x="3066583" y="8269291"/>
            <a:ext cx="2421422" cy="369332"/>
          </a:xfrm>
          <a:prstGeom prst="rect">
            <a:avLst/>
          </a:prstGeom>
          <a:noFill/>
        </p:spPr>
        <p:txBody>
          <a:bodyPr wrap="square" rtlCol="0">
            <a:spAutoFit/>
          </a:bodyPr>
          <a:lstStyle/>
          <a:p>
            <a:pPr algn="l"/>
            <a:r>
              <a:rPr lang="en-IN" b="1" dirty="0">
                <a:solidFill>
                  <a:schemeClr val="tx2"/>
                </a:solidFill>
                <a:latin typeface="Algerian" panose="04020705040A02060702" pitchFamily="82" charset="0"/>
              </a:rPr>
              <a:t>Student Editors</a:t>
            </a:r>
            <a:endParaRPr lang="en-US" b="1" dirty="0">
              <a:solidFill>
                <a:schemeClr val="tx2"/>
              </a:solidFill>
              <a:latin typeface="Algerian" panose="04020705040A02060702" pitchFamily="82" charset="0"/>
            </a:endParaRPr>
          </a:p>
        </p:txBody>
      </p:sp>
      <p:pic>
        <p:nvPicPr>
          <p:cNvPr id="6" name="object 14"/>
          <p:cNvPicPr/>
          <p:nvPr/>
        </p:nvPicPr>
        <p:blipFill rotWithShape="1">
          <a:blip r:embed="rId3" cstate="print">
            <a:extLst>
              <a:ext uri="{28A0092B-C50C-407E-A947-70E740481C1C}">
                <a14:useLocalDpi xmlns:a14="http://schemas.microsoft.com/office/drawing/2010/main" val="0"/>
              </a:ext>
            </a:extLst>
          </a:blip>
          <a:srcRect l="11204" t="14299" b="4601"/>
          <a:stretch>
            <a:fillRect/>
          </a:stretch>
        </p:blipFill>
        <p:spPr>
          <a:xfrm>
            <a:off x="1175749" y="6553682"/>
            <a:ext cx="1386883" cy="1004051"/>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
        <p:nvSpPr>
          <p:cNvPr id="35" name="Rectangle 34"/>
          <p:cNvSpPr/>
          <p:nvPr/>
        </p:nvSpPr>
        <p:spPr>
          <a:xfrm>
            <a:off x="0"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December</a:t>
            </a:r>
            <a:r>
              <a:rPr sz="1200" dirty="0">
                <a:solidFill>
                  <a:srgbClr val="FFFFFF"/>
                </a:solidFill>
                <a:latin typeface="Segoe UI" panose="020B0502040204020203"/>
              </a:rPr>
              <a:t>2025</a:t>
            </a:r>
          </a:p>
        </p:txBody>
      </p:sp>
      <p:sp>
        <p:nvSpPr>
          <p:cNvPr id="7" name="AutoShape 2"/>
          <p:cNvSpPr/>
          <p:nvPr/>
        </p:nvSpPr>
        <p:spPr>
          <a:xfrm>
            <a:off x="538578" y="2400593"/>
            <a:ext cx="6472826" cy="9289"/>
          </a:xfrm>
          <a:prstGeom prst="line">
            <a:avLst/>
          </a:pr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a:lstStyle/>
          <a:p>
            <a:endParaRPr lang="en-US"/>
          </a:p>
        </p:txBody>
      </p:sp>
      <p:sp>
        <p:nvSpPr>
          <p:cNvPr id="23" name="AutoShape 2"/>
          <p:cNvSpPr/>
          <p:nvPr/>
        </p:nvSpPr>
        <p:spPr>
          <a:xfrm>
            <a:off x="516988" y="1403348"/>
            <a:ext cx="6472826" cy="9289"/>
          </a:xfrm>
          <a:prstGeom prst="line">
            <a:avLst/>
          </a:pr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a:lstStyle/>
          <a:p>
            <a:endParaRPr lang="en-US"/>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rcRect t="2699" b="52842"/>
          <a:stretch>
            <a:fillRect/>
          </a:stretch>
        </p:blipFill>
        <p:spPr>
          <a:xfrm>
            <a:off x="2804635" y="683146"/>
            <a:ext cx="2178507" cy="651200"/>
          </a:xfrm>
          <a:prstGeom prst="rect">
            <a:avLst/>
          </a:prstGeom>
        </p:spPr>
      </p:pic>
      <p:sp>
        <p:nvSpPr>
          <p:cNvPr id="31" name="AutoShape 2"/>
          <p:cNvSpPr/>
          <p:nvPr/>
        </p:nvSpPr>
        <p:spPr>
          <a:xfrm>
            <a:off x="570874" y="8200363"/>
            <a:ext cx="6472826" cy="9289"/>
          </a:xfrm>
          <a:prstGeom prst="line">
            <a:avLst/>
          </a:pr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a:lstStyle/>
          <a:p>
            <a:endParaRPr lang="en-US"/>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3530475" y="6541622"/>
            <a:ext cx="909578" cy="1055761"/>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
        <p:nvSpPr>
          <p:cNvPr id="4" name="TextBox 3"/>
          <p:cNvSpPr txBox="1"/>
          <p:nvPr/>
        </p:nvSpPr>
        <p:spPr>
          <a:xfrm>
            <a:off x="3292139" y="7599355"/>
            <a:ext cx="1386249"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Mr. Sushil</a:t>
            </a:r>
          </a:p>
          <a:p>
            <a:pPr algn="ctr"/>
            <a:r>
              <a:rPr lang="en-IN" sz="1300" b="1" dirty="0">
                <a:solidFill>
                  <a:schemeClr val="tx2"/>
                </a:solidFill>
                <a:latin typeface="Segoe UI" panose="020B0502040204020203"/>
              </a:rPr>
              <a:t>Editor</a:t>
            </a:r>
            <a:endParaRPr lang="en-US" sz="1300" b="1" dirty="0">
              <a:solidFill>
                <a:schemeClr val="tx2"/>
              </a:solidFil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604344" y="8725286"/>
            <a:ext cx="877150" cy="986214"/>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254444" y="8750681"/>
            <a:ext cx="922279" cy="933225"/>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5743362" y="8775543"/>
            <a:ext cx="877150" cy="952893"/>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
        <p:nvSpPr>
          <p:cNvPr id="11" name="TextBox 10"/>
          <p:cNvSpPr txBox="1"/>
          <p:nvPr/>
        </p:nvSpPr>
        <p:spPr>
          <a:xfrm>
            <a:off x="3299027" y="9780815"/>
            <a:ext cx="1598337"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Vaanya</a:t>
            </a:r>
          </a:p>
          <a:p>
            <a:pPr algn="ctr"/>
            <a:r>
              <a:rPr lang="en-IN" sz="1300" b="1" dirty="0">
                <a:solidFill>
                  <a:schemeClr val="tx2"/>
                </a:solidFill>
                <a:latin typeface="Segoe UI" panose="020B0502040204020203"/>
              </a:rPr>
              <a:t>(X-Peace)</a:t>
            </a:r>
            <a:endParaRPr lang="en-US" sz="1300" b="1" dirty="0">
              <a:solidFill>
                <a:schemeClr val="tx2"/>
              </a:solidFill>
            </a:endParaRPr>
          </a:p>
        </p:txBody>
      </p:sp>
      <p:sp>
        <p:nvSpPr>
          <p:cNvPr id="13" name="TextBox 12"/>
          <p:cNvSpPr txBox="1"/>
          <p:nvPr/>
        </p:nvSpPr>
        <p:spPr>
          <a:xfrm>
            <a:off x="1044535" y="9755372"/>
            <a:ext cx="1316687"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Manasvi</a:t>
            </a:r>
          </a:p>
          <a:p>
            <a:pPr algn="ctr"/>
            <a:r>
              <a:rPr lang="en-IN" sz="1300" b="1" dirty="0">
                <a:solidFill>
                  <a:schemeClr val="tx2"/>
                </a:solidFill>
                <a:latin typeface="Segoe UI" panose="020B0502040204020203"/>
              </a:rPr>
              <a:t> (XI-Med)</a:t>
            </a:r>
            <a:endParaRPr lang="en-US" sz="1300" b="1" dirty="0">
              <a:solidFill>
                <a:schemeClr val="tx2"/>
              </a:solidFill>
            </a:endParaRPr>
          </a:p>
        </p:txBody>
      </p:sp>
      <p:sp>
        <p:nvSpPr>
          <p:cNvPr id="14" name="TextBox 13"/>
          <p:cNvSpPr txBox="1"/>
          <p:nvPr/>
        </p:nvSpPr>
        <p:spPr>
          <a:xfrm>
            <a:off x="5149343" y="9768140"/>
            <a:ext cx="2009911"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Aditya Mehra</a:t>
            </a:r>
          </a:p>
          <a:p>
            <a:pPr algn="ctr"/>
            <a:r>
              <a:rPr lang="en-IN" sz="1300" b="1" dirty="0">
                <a:solidFill>
                  <a:schemeClr val="tx2"/>
                </a:solidFill>
                <a:latin typeface="Segoe UI" panose="020B0502040204020203"/>
              </a:rPr>
              <a:t>(X-Loyal)</a:t>
            </a:r>
            <a:endParaRPr lang="en-US" sz="1300" b="1" dirty="0">
              <a:solidFill>
                <a:schemeClr val="tx2"/>
              </a:solidFill>
            </a:endParaRPr>
          </a:p>
        </p:txBody>
      </p:sp>
      <p:pic>
        <p:nvPicPr>
          <p:cNvPr id="5" name="Picture 4"/>
          <p:cNvPicPr>
            <a:picLocks noChangeAspect="1"/>
          </p:cNvPicPr>
          <p:nvPr/>
        </p:nvPicPr>
        <p:blipFill>
          <a:blip r:embed="rId9"/>
          <a:stretch>
            <a:fillRect/>
          </a:stretch>
        </p:blipFill>
        <p:spPr>
          <a:xfrm>
            <a:off x="5349206" y="6458200"/>
            <a:ext cx="1294480" cy="1112233"/>
          </a:xfrm>
          <a:prstGeom prst="rect">
            <a:avLst/>
          </a:prstGeom>
          <a:ln w="38100">
            <a:solidFill>
              <a:schemeClr val="accent2">
                <a:lumMod val="50000"/>
              </a:schemeClr>
            </a:solidFill>
          </a:ln>
        </p:spPr>
      </p:pic>
      <p:sp>
        <p:nvSpPr>
          <p:cNvPr id="18" name="TextBox 17"/>
          <p:cNvSpPr txBox="1"/>
          <p:nvPr/>
        </p:nvSpPr>
        <p:spPr>
          <a:xfrm>
            <a:off x="5510940" y="7575675"/>
            <a:ext cx="1877421" cy="584775"/>
          </a:xfrm>
          <a:prstGeom prst="rect">
            <a:avLst/>
          </a:prstGeom>
          <a:noFill/>
        </p:spPr>
        <p:txBody>
          <a:bodyPr wrap="square" rtlCol="0">
            <a:spAutoFit/>
          </a:bodyPr>
          <a:lstStyle/>
          <a:p>
            <a:r>
              <a:rPr lang="en-US" sz="1600" dirty="0">
                <a:solidFill>
                  <a:schemeClr val="accent2">
                    <a:lumMod val="50000"/>
                  </a:schemeClr>
                </a:solidFill>
              </a:rPr>
              <a:t>Ms.  Komal</a:t>
            </a:r>
          </a:p>
          <a:p>
            <a:r>
              <a:rPr lang="en-US" sz="1600" dirty="0">
                <a:solidFill>
                  <a:schemeClr val="accent2">
                    <a:lumMod val="50000"/>
                  </a:schemeClr>
                </a:solidFill>
              </a:rPr>
              <a:t>Sub- Editor</a:t>
            </a:r>
            <a:endParaRPr lang="en-IN" sz="1600" dirty="0">
              <a:solidFill>
                <a:schemeClr val="accent2">
                  <a:lumMod val="50000"/>
                </a:schemeClr>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December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58312"/>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p:cNvSpPr txBox="1"/>
          <p:nvPr/>
        </p:nvSpPr>
        <p:spPr>
          <a:xfrm>
            <a:off x="120650" y="6577330"/>
            <a:ext cx="7359015" cy="3310890"/>
          </a:xfrm>
          <a:prstGeom prst="rect">
            <a:avLst/>
          </a:prstGeom>
          <a:noFill/>
        </p:spPr>
        <p:txBody>
          <a:bodyPr wrap="square">
            <a:noAutofit/>
          </a:bodyPr>
          <a:lstStyle/>
          <a:p>
            <a:pPr>
              <a:lnSpc>
                <a:spcPct val="107000"/>
              </a:lnSpc>
              <a:spcAft>
                <a:spcPts val="800"/>
              </a:spcAft>
              <a:buNone/>
            </a:pPr>
            <a:r>
              <a:rPr lang="en-US" altLang="en-US" sz="1400" dirty="0">
                <a:effectLst/>
                <a:latin typeface="Calibri" panose="020F0502020204030204" pitchFamily="34" charset="0"/>
                <a:ea typeface="Calibri" panose="020F0502020204030204" pitchFamily="34" charset="0"/>
                <a:cs typeface="Mangal" panose="02040503050203030202" pitchFamily="18" charset="0"/>
              </a:rPr>
              <a:t>Karate is a Japanese martial art and combat sport that uses striking techniques with the hands, feet, elbows, and knees, as well as blocking and grappling, for self-defense and physical and mental discipline. A practitioner of karate is called a karateka.</a:t>
            </a:r>
          </a:p>
          <a:p>
            <a:pPr>
              <a:lnSpc>
                <a:spcPct val="107000"/>
              </a:lnSpc>
              <a:spcAft>
                <a:spcPts val="800"/>
              </a:spcAft>
              <a:buNone/>
            </a:pPr>
            <a:r>
              <a:rPr lang="en-US" altLang="en-US" sz="1400" dirty="0">
                <a:effectLst/>
                <a:latin typeface="Calibri" panose="020F0502020204030204" pitchFamily="34" charset="0"/>
                <a:ea typeface="Calibri" panose="020F0502020204030204" pitchFamily="34" charset="0"/>
                <a:cs typeface="Mangal" panose="02040503050203030202" pitchFamily="18" charset="0"/>
              </a:rPr>
              <a:t>It was the honour as sandeeepni that </a:t>
            </a:r>
            <a:r>
              <a:rPr lang="en-US" altLang="en-US" sz="1400" b="1" dirty="0">
                <a:effectLst/>
                <a:latin typeface="Calibri" panose="020F0502020204030204" pitchFamily="34" charset="0"/>
                <a:ea typeface="Calibri" panose="020F0502020204030204" pitchFamily="34" charset="0"/>
                <a:cs typeface="Mangal" panose="02040503050203030202" pitchFamily="18" charset="0"/>
              </a:rPr>
              <a:t>In 69 punjab state under district school games 2025-26 </a:t>
            </a:r>
            <a:r>
              <a:rPr lang="en-US" altLang="en-US" sz="1400" dirty="0">
                <a:effectLst/>
                <a:latin typeface="Calibri" panose="020F0502020204030204" pitchFamily="34" charset="0"/>
                <a:ea typeface="Calibri" panose="020F0502020204030204" pitchFamily="34" charset="0"/>
                <a:cs typeface="Mangal" panose="02040503050203030202" pitchFamily="18" charset="0"/>
              </a:rPr>
              <a:t>our students got participated on the behalf of pathankot district and our students  Mir sarwar kaiser and sparsh chaudhary were participated and Mir sarwar kaisar got gold medal(1st prize) and selected for national school games.</a:t>
            </a:r>
          </a:p>
          <a:p>
            <a:pPr>
              <a:lnSpc>
                <a:spcPct val="107000"/>
              </a:lnSpc>
              <a:spcAft>
                <a:spcPts val="800"/>
              </a:spcAft>
              <a:buNone/>
            </a:pPr>
            <a:r>
              <a:rPr lang="en-US" altLang="en-US" sz="1400" dirty="0">
                <a:effectLst/>
                <a:latin typeface="Calibri" panose="020F0502020204030204" pitchFamily="34" charset="0"/>
                <a:ea typeface="Calibri" panose="020F0502020204030204" pitchFamily="34" charset="0"/>
                <a:cs typeface="Mangal" panose="02040503050203030202" pitchFamily="18" charset="0"/>
              </a:rPr>
              <a:t>In girls ,Dhriti puri and aradhya participate 69 punjab sstate under district school games 2025-26 and here Aradhya got 2nd position (silver medal)</a:t>
            </a:r>
          </a:p>
          <a:p>
            <a:pPr>
              <a:lnSpc>
                <a:spcPct val="107000"/>
              </a:lnSpc>
              <a:spcAft>
                <a:spcPts val="800"/>
              </a:spcAft>
              <a:buNone/>
            </a:pPr>
            <a:r>
              <a:rPr lang="en-US" altLang="en-US" sz="1400" dirty="0">
                <a:effectLst/>
                <a:latin typeface="Calibri" panose="020F0502020204030204" pitchFamily="34" charset="0"/>
                <a:ea typeface="Calibri" panose="020F0502020204030204" pitchFamily="34" charset="0"/>
                <a:cs typeface="Mangal" panose="02040503050203030202" pitchFamily="18" charset="0"/>
              </a:rPr>
              <a:t>While playing , our students displayed discpline and sportsmanship. competing against some of the best players in the district they performed with confidence and determination, making their mark in their respective events. </a:t>
            </a:r>
          </a:p>
        </p:txBody>
      </p:sp>
      <p:sp>
        <p:nvSpPr>
          <p:cNvPr id="5" name="TextBox 4"/>
          <p:cNvSpPr txBox="1"/>
          <p:nvPr/>
        </p:nvSpPr>
        <p:spPr>
          <a:xfrm>
            <a:off x="945207" y="337089"/>
            <a:ext cx="6172200" cy="398780"/>
          </a:xfrm>
          <a:prstGeom prst="rect">
            <a:avLst/>
          </a:prstGeom>
          <a:noFill/>
        </p:spPr>
        <p:txBody>
          <a:bodyPr wrap="square">
            <a:spAutoFit/>
          </a:bodyPr>
          <a:lstStyle/>
          <a:p>
            <a:r>
              <a:rPr lang="en-US" sz="2000" b="1" dirty="0">
                <a:solidFill>
                  <a:schemeClr val="tx2"/>
                </a:solidFill>
                <a:latin typeface="Times New Roman" panose="02020603050405020304" pitchFamily="18" charset="0"/>
                <a:cs typeface="Times New Roman" panose="02020603050405020304" pitchFamily="18" charset="0"/>
              </a:rPr>
              <a:t>                         </a:t>
            </a:r>
            <a:r>
              <a:rPr lang="en-IN" sz="2000" b="1" dirty="0">
                <a:solidFill>
                  <a:schemeClr val="tx2"/>
                </a:solidFill>
                <a:latin typeface="Times New Roman" panose="02020603050405020304" pitchFamily="18" charset="0"/>
                <a:cs typeface="Times New Roman" panose="02020603050405020304" pitchFamily="18" charset="0"/>
              </a:rPr>
              <a:t>K</a:t>
            </a:r>
            <a:r>
              <a:rPr lang="en-US" sz="2000" b="1" dirty="0" err="1">
                <a:solidFill>
                  <a:schemeClr val="tx2"/>
                </a:solidFill>
                <a:latin typeface="Times New Roman" panose="02020603050405020304" pitchFamily="18" charset="0"/>
                <a:cs typeface="Times New Roman" panose="02020603050405020304" pitchFamily="18" charset="0"/>
              </a:rPr>
              <a:t>arate</a:t>
            </a:r>
            <a:r>
              <a:rPr lang="en-US" sz="2000" b="1" dirty="0">
                <a:solidFill>
                  <a:schemeClr val="tx2"/>
                </a:solidFill>
                <a:latin typeface="Times New Roman" panose="02020603050405020304" pitchFamily="18" charset="0"/>
                <a:cs typeface="Times New Roman" panose="02020603050405020304" pitchFamily="18" charset="0"/>
              </a:rPr>
              <a:t> Tournament</a:t>
            </a:r>
            <a:endParaRPr lang="en-IN" sz="2000" b="1" dirty="0">
              <a:solidFill>
                <a:schemeClr val="tx2"/>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711450" y="867556"/>
            <a:ext cx="2286000" cy="337185"/>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     by:- Ms. Anil </a:t>
            </a:r>
            <a:endParaRPr lang="en-IN" sz="1600" b="1" dirty="0">
              <a:solidFill>
                <a:schemeClr val="tx2"/>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68580" y="1257300"/>
            <a:ext cx="7411720" cy="2824480"/>
          </a:xfrm>
          <a:prstGeom prst="rect">
            <a:avLst/>
          </a:prstGeom>
          <a:ln w="57150">
            <a:solidFill>
              <a:schemeClr val="tx1"/>
            </a:solidFill>
          </a:ln>
        </p:spPr>
      </p:pic>
      <p:pic>
        <p:nvPicPr>
          <p:cNvPr id="9" name="Picture 8"/>
          <p:cNvPicPr>
            <a:picLocks noChangeAspect="1"/>
          </p:cNvPicPr>
          <p:nvPr/>
        </p:nvPicPr>
        <p:blipFill>
          <a:blip r:embed="rId3"/>
          <a:stretch>
            <a:fillRect/>
          </a:stretch>
        </p:blipFill>
        <p:spPr>
          <a:xfrm>
            <a:off x="163195" y="4196900"/>
            <a:ext cx="3609975" cy="2179770"/>
          </a:xfrm>
          <a:prstGeom prst="rect">
            <a:avLst/>
          </a:prstGeom>
          <a:ln w="57150">
            <a:solidFill>
              <a:schemeClr val="tx1"/>
            </a:solidFill>
          </a:ln>
        </p:spPr>
      </p:pic>
      <p:pic>
        <p:nvPicPr>
          <p:cNvPr id="11" name="Picture 10"/>
          <p:cNvPicPr>
            <a:picLocks noChangeAspect="1"/>
          </p:cNvPicPr>
          <p:nvPr/>
        </p:nvPicPr>
        <p:blipFill>
          <a:blip r:embed="rId4"/>
          <a:stretch>
            <a:fillRect/>
          </a:stretch>
        </p:blipFill>
        <p:spPr>
          <a:xfrm>
            <a:off x="3888105" y="4133850"/>
            <a:ext cx="3609975" cy="2259965"/>
          </a:xfrm>
          <a:prstGeom prst="rect">
            <a:avLst/>
          </a:prstGeom>
          <a:ln w="57150">
            <a:solidFill>
              <a:schemeClr val="tx1"/>
            </a:solid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December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58312"/>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p:cNvSpPr txBox="1"/>
          <p:nvPr/>
        </p:nvSpPr>
        <p:spPr>
          <a:xfrm>
            <a:off x="152400" y="4203700"/>
            <a:ext cx="7216775" cy="5191125"/>
          </a:xfrm>
          <a:prstGeom prst="rect">
            <a:avLst/>
          </a:prstGeom>
          <a:noFill/>
        </p:spPr>
        <p:txBody>
          <a:bodyPr wrap="square">
            <a:noAutofit/>
          </a:bodyPr>
          <a:lstStyle/>
          <a:p>
            <a:pPr>
              <a:lnSpc>
                <a:spcPct val="107000"/>
              </a:lnSpc>
              <a:spcAft>
                <a:spcPts val="800"/>
              </a:spcAft>
              <a:buNone/>
            </a:pPr>
            <a:r>
              <a:rPr lang="en-US" altLang="en-US" sz="1400" dirty="0">
                <a:effectLst/>
                <a:latin typeface="Calibri" panose="020F0502020204030204" pitchFamily="34" charset="0"/>
                <a:ea typeface="Calibri" panose="020F0502020204030204" pitchFamily="34" charset="0"/>
                <a:cs typeface="Mangal" panose="02040503050203030202" pitchFamily="18" charset="0"/>
              </a:rPr>
              <a:t>The 3rd punjab state open Taekwondo championship  was held at LPU jaipur with great enthusiasm and sportsmanship. The event brought together talented young athletes from across the state, showcasing their skills, determination, and passion for sports.</a:t>
            </a:r>
          </a:p>
          <a:p>
            <a:pPr>
              <a:lnSpc>
                <a:spcPct val="107000"/>
              </a:lnSpc>
              <a:spcAft>
                <a:spcPts val="800"/>
              </a:spcAft>
              <a:buNone/>
            </a:pPr>
            <a:r>
              <a:rPr lang="en-US" altLang="en-US" sz="1400" dirty="0">
                <a:effectLst/>
                <a:latin typeface="Calibri" panose="020F0502020204030204" pitchFamily="34" charset="0"/>
                <a:ea typeface="Calibri" panose="020F0502020204030204" pitchFamily="34" charset="0"/>
                <a:cs typeface="Mangal" panose="02040503050203030202" pitchFamily="18" charset="0"/>
              </a:rPr>
              <a:t>It is a matter of great pride that students from our school—Sarika and Mehreen proudly represented us in this prestigious tournament. Their participation not only reflected their hard work and dedication but also the school’s commitment to promoting sports and overall development among students.</a:t>
            </a:r>
          </a:p>
          <a:p>
            <a:pPr>
              <a:lnSpc>
                <a:spcPct val="107000"/>
              </a:lnSpc>
              <a:spcAft>
                <a:spcPts val="800"/>
              </a:spcAft>
              <a:buNone/>
            </a:pPr>
            <a:r>
              <a:rPr lang="en-US" altLang="en-US" sz="1400" dirty="0">
                <a:effectLst/>
                <a:latin typeface="Calibri" panose="020F0502020204030204" pitchFamily="34" charset="0"/>
                <a:ea typeface="Calibri" panose="020F0502020204030204" pitchFamily="34" charset="0"/>
                <a:cs typeface="Mangal" panose="02040503050203030202" pitchFamily="18" charset="0"/>
              </a:rPr>
              <a:t>Throughout the tournament, our players displayed excellent  discipline, and sportsmanship. Competing against some of the best players in the state, they performed with confidence and determination, making their mark in their respective events. Their spirited participation was appreciated by coaches and spectators alike.</a:t>
            </a:r>
          </a:p>
          <a:p>
            <a:pPr>
              <a:lnSpc>
                <a:spcPct val="107000"/>
              </a:lnSpc>
              <a:spcAft>
                <a:spcPts val="800"/>
              </a:spcAft>
              <a:buNone/>
            </a:pPr>
            <a:r>
              <a:rPr lang="en-US" altLang="en-US" sz="1400" dirty="0">
                <a:effectLst/>
                <a:latin typeface="Calibri" panose="020F0502020204030204" pitchFamily="34" charset="0"/>
                <a:ea typeface="Calibri" panose="020F0502020204030204" pitchFamily="34" charset="0"/>
                <a:cs typeface="Mangal" panose="02040503050203030202" pitchFamily="18" charset="0"/>
              </a:rPr>
              <a:t>Such events provide a valuable platform for young players to enhance their sporting abilities and gain exposure to higher levels of competition. The experience our students gained from this tournament will certainly motivate them to strive harder and achieve even greater success in the future.</a:t>
            </a:r>
          </a:p>
          <a:p>
            <a:pPr>
              <a:lnSpc>
                <a:spcPct val="107000"/>
              </a:lnSpc>
              <a:spcAft>
                <a:spcPts val="800"/>
              </a:spcAft>
              <a:buNone/>
            </a:pPr>
            <a:r>
              <a:rPr lang="en-US" altLang="en-US" sz="1400" dirty="0">
                <a:effectLst/>
                <a:latin typeface="Calibri" panose="020F0502020204030204" pitchFamily="34" charset="0"/>
                <a:ea typeface="Calibri" panose="020F0502020204030204" pitchFamily="34" charset="0"/>
                <a:cs typeface="Mangal" panose="02040503050203030202" pitchFamily="18" charset="0"/>
              </a:rPr>
              <a:t>The school congratulates, sarika who got gold medal and also qualifies for 2nd federation cup going to be held at jaipur. and Mehreen  for their commendable performance and for bringing honor to the institution. Their participation in the State Level Tournament is indeed a moment of pride for all Sandeepnites</a:t>
            </a:r>
          </a:p>
        </p:txBody>
      </p:sp>
      <p:sp>
        <p:nvSpPr>
          <p:cNvPr id="5" name="TextBox 4"/>
          <p:cNvSpPr txBox="1"/>
          <p:nvPr/>
        </p:nvSpPr>
        <p:spPr>
          <a:xfrm>
            <a:off x="945207" y="337089"/>
            <a:ext cx="6172200" cy="398780"/>
          </a:xfrm>
          <a:prstGeom prst="rect">
            <a:avLst/>
          </a:prstGeom>
          <a:noFill/>
        </p:spPr>
        <p:txBody>
          <a:bodyPr wrap="square">
            <a:spAutoFit/>
          </a:bodyPr>
          <a:lstStyle/>
          <a:p>
            <a:r>
              <a:rPr lang="en-US" sz="2000" b="1" dirty="0">
                <a:solidFill>
                  <a:schemeClr val="tx2"/>
                </a:solidFill>
                <a:latin typeface="Times New Roman" panose="02020603050405020304" pitchFamily="18" charset="0"/>
                <a:cs typeface="Times New Roman" panose="02020603050405020304" pitchFamily="18" charset="0"/>
              </a:rPr>
              <a:t>                         Taekwondo Championship</a:t>
            </a:r>
            <a:endParaRPr lang="en-IN" sz="2000" b="1" dirty="0">
              <a:solidFill>
                <a:schemeClr val="tx2"/>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711450" y="867556"/>
            <a:ext cx="2286000" cy="337185"/>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     by:- Ms. Tanvi </a:t>
            </a:r>
            <a:endParaRPr lang="en-IN" sz="1600" b="1" dirty="0">
              <a:solidFill>
                <a:schemeClr val="tx2"/>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2559050" y="1271905"/>
            <a:ext cx="2296795" cy="265493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795A2-696D-5669-9AE1-61772A9D3EC0}"/>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80942B1C-58BA-CADD-6CDF-5D5862B49D17}"/>
              </a:ext>
            </a:extLst>
          </p:cNvPr>
          <p:cNvSpPr/>
          <p:nvPr/>
        </p:nvSpPr>
        <p:spPr>
          <a:xfrm>
            <a:off x="-17463" y="831759"/>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0E3321DE-330A-7930-1FEA-0AEF242C5170}"/>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December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F7BAF0E7-3674-1A02-16D7-266C5054949F}"/>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78A953F8-6C10-D353-6EC1-ECCFA7A4F9ED}"/>
              </a:ext>
            </a:extLst>
          </p:cNvPr>
          <p:cNvSpPr/>
          <p:nvPr/>
        </p:nvSpPr>
        <p:spPr>
          <a:xfrm>
            <a:off x="0" y="158312"/>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5FF8925E-953C-5B00-3FA1-7412104B0FA3}"/>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a:extLst>
              <a:ext uri="{FF2B5EF4-FFF2-40B4-BE49-F238E27FC236}">
                <a16:creationId xmlns:a16="http://schemas.microsoft.com/office/drawing/2014/main" id="{A22FC6E6-0017-CF89-EA17-C650496CE04F}"/>
              </a:ext>
            </a:extLst>
          </p:cNvPr>
          <p:cNvSpPr txBox="1"/>
          <p:nvPr/>
        </p:nvSpPr>
        <p:spPr>
          <a:xfrm>
            <a:off x="152400" y="4203700"/>
            <a:ext cx="7216775" cy="5191125"/>
          </a:xfrm>
          <a:prstGeom prst="rect">
            <a:avLst/>
          </a:prstGeom>
          <a:noFill/>
        </p:spPr>
        <p:txBody>
          <a:bodyPr wrap="square">
            <a:noAutofit/>
          </a:bodyPr>
          <a:lstStyle/>
          <a:p>
            <a:pPr>
              <a:buNone/>
            </a:pPr>
            <a:r>
              <a:rPr lang="pa-IN" sz="2400" dirty="0"/>
              <a:t>ਸੱਚਾਈ ਮਨੁੱਖ ਦੇ ਜੀਵਨ ਦਾ ਸਭ ਤੋਂ ਵੱਡਾ ਗੁਣ ਹੈ। ਸੱਚ ਬੋਲਣ ਵਾਲਾ ਵਿਅਕਤੀ ਹਰ ਥਾਂ ਆਦਰ ਅਤੇ ਸਨਮਾਨ ਪ੍ਰਾਪਤ ਕਰਦਾ ਹੈ। ਸੱਚਾਈ ਨਾਲ ਮਨੁੱਖ ਦਾ ਮਨ ਸ਼ਾਂਤ ਰਹਿੰਦਾ ਹੈ ਅਤੇ ਉਸ ਦਾ ਜ਼ਮੀਰ ਸਾਫ਼ ਹੁੰਦਾ ਹੈ।</a:t>
            </a:r>
          </a:p>
          <a:p>
            <a:pPr>
              <a:buNone/>
            </a:pPr>
            <a:r>
              <a:rPr lang="pa-IN" sz="2400" dirty="0"/>
              <a:t>ਸੱਚ ਦਾ ਰਸਤਾ ਥੋੜ੍ਹਾ ਔਖਾ ਜ਼ਰੂਰ ਹੁੰਦਾ ਹੈ, ਪਰ ਅੰਤ ਵਿੱਚ ਜਿੱਤ ਸੱਚ ਦੀ ਹੀ ਹੁੰਦੀ ਹੈ। ਝੂਠ ਬੋਲਣ ਨਾਲ ਕੁਝ ਸਮੇਂ ਲਈ ਫਾਇਦਾ ਹੋ ਸਕਦਾ ਹੈ, ਪਰ ਬਾਅਦ ਵਿੱਚ ਮੁਸ਼ਕਲਾਂ ਦਾ ਸਾਹਮਣਾ ਕਰਨਾ ਪੈਂਦਾ ਹੈ।</a:t>
            </a:r>
          </a:p>
          <a:p>
            <a:pPr>
              <a:buNone/>
            </a:pPr>
            <a:r>
              <a:rPr lang="pa-IN" sz="2400" dirty="0"/>
              <a:t>ਸੱਚਾਈ ਨਾਲ ਵਿਸ਼ਵਾਸ ਬਣਦਾ ਹੈ। ਪਰਿਵਾਰ, ਸਕੂਲ ਅਤੇ ਸਮਾਜ ਵਿੱਚ ਸੱਚ ਬੋਲਣ ਵਾਲੇ ਵਿਅਕਤੀ ਨੂੰ ਹਰ ਕੋਈ ਪਸੰਦ ਕਰਦਾ ਹੈ। ਮਹਾਤਮਾ ਗਾਂਧੀ ਜੀ ਨੇ ਵੀ ਸੱਚ ਅਤੇ ਅਹਿੰਸਾ ਦੇ ਰਸਤੇ ‘ਤੇ ਚੱਲ ਕੇ ਦੇਸ਼ ਨੂੰ ਆਜ਼ਾਦੀ ਦਿਵਾਈ।</a:t>
            </a:r>
          </a:p>
          <a:p>
            <a:pPr>
              <a:buNone/>
            </a:pPr>
            <a:r>
              <a:rPr lang="pa-IN" sz="2400" dirty="0"/>
              <a:t>ਇਸ ਲਈ ਸਾਨੂੰ ਹਮੇਸ਼ਾਂ ਸੱਚ ਬੋਲਣਾ ਚਾਹੀਦਾ ਹੈ ਅਤੇ ਸੱਚਾਈ ਦੇ ਰਸਤੇ ‘ਤੇ ਚੱਲਣਾ ਚਾਹੀਦਾ ਹੈ। ਸੱਚਾਈ ਨਾਲ ਹੀ ਜੀਵਨ ਸੁੰਦਰ ਅਤੇ ਸਫਲ ਬਣਦਾ ਹੈ</a:t>
            </a:r>
            <a:r>
              <a:rPr lang="pa-IN" sz="1400" dirty="0"/>
              <a:t>।</a:t>
            </a:r>
          </a:p>
        </p:txBody>
      </p:sp>
      <p:sp>
        <p:nvSpPr>
          <p:cNvPr id="5" name="TextBox 4">
            <a:extLst>
              <a:ext uri="{FF2B5EF4-FFF2-40B4-BE49-F238E27FC236}">
                <a16:creationId xmlns:a16="http://schemas.microsoft.com/office/drawing/2014/main" id="{A80BD557-4D59-FBF8-1073-1B91A6F80139}"/>
              </a:ext>
            </a:extLst>
          </p:cNvPr>
          <p:cNvSpPr txBox="1"/>
          <p:nvPr/>
        </p:nvSpPr>
        <p:spPr>
          <a:xfrm>
            <a:off x="2863850" y="291561"/>
            <a:ext cx="6172200" cy="584775"/>
          </a:xfrm>
          <a:prstGeom prst="rect">
            <a:avLst/>
          </a:prstGeom>
          <a:noFill/>
        </p:spPr>
        <p:txBody>
          <a:bodyPr wrap="square">
            <a:spAutoFit/>
          </a:bodyPr>
          <a:lstStyle/>
          <a:p>
            <a:r>
              <a:rPr lang="pa-IN" sz="3200" dirty="0"/>
              <a:t>ਸੱਚਾਈ</a:t>
            </a:r>
            <a:endParaRPr lang="en-IN" sz="3200" b="1" dirty="0">
              <a:solidFill>
                <a:schemeClr val="tx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13228CD-B454-E0C6-4DB8-8618A03C406B}"/>
              </a:ext>
            </a:extLst>
          </p:cNvPr>
          <p:cNvSpPr txBox="1"/>
          <p:nvPr/>
        </p:nvSpPr>
        <p:spPr>
          <a:xfrm>
            <a:off x="2711450" y="867556"/>
            <a:ext cx="2286000" cy="337185"/>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      </a:t>
            </a:r>
            <a:endParaRPr lang="en-IN" sz="1600" b="1" dirty="0">
              <a:solidFill>
                <a:schemeClr val="tx2"/>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49268D8-CAE6-CB9A-D872-7A02D5C88469}"/>
              </a:ext>
            </a:extLst>
          </p:cNvPr>
          <p:cNvPicPr>
            <a:picLocks noChangeAspect="1"/>
          </p:cNvPicPr>
          <p:nvPr/>
        </p:nvPicPr>
        <p:blipFill>
          <a:blip r:embed="rId2"/>
          <a:stretch>
            <a:fillRect/>
          </a:stretch>
        </p:blipFill>
        <p:spPr>
          <a:xfrm>
            <a:off x="1949450" y="1452482"/>
            <a:ext cx="3178858" cy="2120298"/>
          </a:xfrm>
          <a:prstGeom prst="rect">
            <a:avLst/>
          </a:prstGeom>
          <a:ln>
            <a:solidFill>
              <a:srgbClr val="FFFFFF"/>
            </a:solidFill>
          </a:ln>
        </p:spPr>
      </p:pic>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901D2E2D-2C02-0F40-1AB6-B6F558E4414E}"/>
                  </a:ext>
                </a:extLst>
              </p14:cNvPr>
              <p14:cNvContentPartPr/>
              <p14:nvPr/>
            </p14:nvContentPartPr>
            <p14:xfrm>
              <a:off x="-2991807" y="2634620"/>
              <a:ext cx="360" cy="360"/>
            </p14:xfrm>
          </p:contentPart>
        </mc:Choice>
        <mc:Fallback xmlns="">
          <p:pic>
            <p:nvPicPr>
              <p:cNvPr id="18" name="Ink 17">
                <a:extLst>
                  <a:ext uri="{FF2B5EF4-FFF2-40B4-BE49-F238E27FC236}">
                    <a16:creationId xmlns:a16="http://schemas.microsoft.com/office/drawing/2014/main" id="{901D2E2D-2C02-0F40-1AB6-B6F558E4414E}"/>
                  </a:ext>
                </a:extLst>
              </p:cNvPr>
              <p:cNvPicPr/>
              <p:nvPr/>
            </p:nvPicPr>
            <p:blipFill>
              <a:blip r:embed="rId4"/>
              <a:stretch>
                <a:fillRect/>
              </a:stretch>
            </p:blipFill>
            <p:spPr>
              <a:xfrm>
                <a:off x="-3000807" y="26256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DEC2347E-B425-D0DE-EBA0-608AC59496F1}"/>
                  </a:ext>
                </a:extLst>
              </p14:cNvPr>
              <p14:cNvContentPartPr/>
              <p14:nvPr/>
            </p14:nvContentPartPr>
            <p14:xfrm>
              <a:off x="2014713" y="2897060"/>
              <a:ext cx="65160" cy="562320"/>
            </p14:xfrm>
          </p:contentPart>
        </mc:Choice>
        <mc:Fallback xmlns="">
          <p:pic>
            <p:nvPicPr>
              <p:cNvPr id="20" name="Ink 19">
                <a:extLst>
                  <a:ext uri="{FF2B5EF4-FFF2-40B4-BE49-F238E27FC236}">
                    <a16:creationId xmlns:a16="http://schemas.microsoft.com/office/drawing/2014/main" id="{DEC2347E-B425-D0DE-EBA0-608AC59496F1}"/>
                  </a:ext>
                </a:extLst>
              </p:cNvPr>
              <p:cNvPicPr/>
              <p:nvPr/>
            </p:nvPicPr>
            <p:blipFill>
              <a:blip r:embed="rId6"/>
              <a:stretch>
                <a:fillRect/>
              </a:stretch>
            </p:blipFill>
            <p:spPr>
              <a:xfrm>
                <a:off x="1951713" y="2834420"/>
                <a:ext cx="190800" cy="687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 name="Ink 21">
                <a:extLst>
                  <a:ext uri="{FF2B5EF4-FFF2-40B4-BE49-F238E27FC236}">
                    <a16:creationId xmlns:a16="http://schemas.microsoft.com/office/drawing/2014/main" id="{8BE98EEE-B905-5AF6-4A99-92E6142D0710}"/>
                  </a:ext>
                </a:extLst>
              </p14:cNvPr>
              <p14:cNvContentPartPr/>
              <p14:nvPr/>
            </p14:nvContentPartPr>
            <p14:xfrm>
              <a:off x="-4293567" y="4091180"/>
              <a:ext cx="360" cy="360"/>
            </p14:xfrm>
          </p:contentPart>
        </mc:Choice>
        <mc:Fallback xmlns="">
          <p:pic>
            <p:nvPicPr>
              <p:cNvPr id="22" name="Ink 21">
                <a:extLst>
                  <a:ext uri="{FF2B5EF4-FFF2-40B4-BE49-F238E27FC236}">
                    <a16:creationId xmlns:a16="http://schemas.microsoft.com/office/drawing/2014/main" id="{8BE98EEE-B905-5AF6-4A99-92E6142D0710}"/>
                  </a:ext>
                </a:extLst>
              </p:cNvPr>
              <p:cNvPicPr/>
              <p:nvPr/>
            </p:nvPicPr>
            <p:blipFill>
              <a:blip r:embed="rId8"/>
              <a:stretch>
                <a:fillRect/>
              </a:stretch>
            </p:blipFill>
            <p:spPr>
              <a:xfrm>
                <a:off x="-4356207" y="40285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Ink 22">
                <a:extLst>
                  <a:ext uri="{FF2B5EF4-FFF2-40B4-BE49-F238E27FC236}">
                    <a16:creationId xmlns:a16="http://schemas.microsoft.com/office/drawing/2014/main" id="{89A20EB0-C8B7-0271-D8C4-6C6F441970D5}"/>
                  </a:ext>
                </a:extLst>
              </p14:cNvPr>
              <p14:cNvContentPartPr/>
              <p14:nvPr/>
            </p14:nvContentPartPr>
            <p14:xfrm>
              <a:off x="-5750127" y="883220"/>
              <a:ext cx="360" cy="360"/>
            </p14:xfrm>
          </p:contentPart>
        </mc:Choice>
        <mc:Fallback xmlns="">
          <p:pic>
            <p:nvPicPr>
              <p:cNvPr id="23" name="Ink 22">
                <a:extLst>
                  <a:ext uri="{FF2B5EF4-FFF2-40B4-BE49-F238E27FC236}">
                    <a16:creationId xmlns:a16="http://schemas.microsoft.com/office/drawing/2014/main" id="{89A20EB0-C8B7-0271-D8C4-6C6F441970D5}"/>
                  </a:ext>
                </a:extLst>
              </p:cNvPr>
              <p:cNvPicPr/>
              <p:nvPr/>
            </p:nvPicPr>
            <p:blipFill>
              <a:blip r:embed="rId8"/>
              <a:stretch>
                <a:fillRect/>
              </a:stretch>
            </p:blipFill>
            <p:spPr>
              <a:xfrm>
                <a:off x="-5813127" y="820220"/>
                <a:ext cx="126000" cy="126000"/>
              </a:xfrm>
              <a:prstGeom prst="rect">
                <a:avLst/>
              </a:prstGeom>
            </p:spPr>
          </p:pic>
        </mc:Fallback>
      </mc:AlternateContent>
    </p:spTree>
    <p:extLst>
      <p:ext uri="{BB962C8B-B14F-4D97-AF65-F5344CB8AC3E}">
        <p14:creationId xmlns:p14="http://schemas.microsoft.com/office/powerpoint/2010/main" val="1150462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0"/>
          <p:cNvSpPr txBox="1"/>
          <p:nvPr/>
        </p:nvSpPr>
        <p:spPr>
          <a:xfrm>
            <a:off x="1868863" y="240860"/>
            <a:ext cx="3505200" cy="584775"/>
          </a:xfrm>
          <a:prstGeom prst="rect">
            <a:avLst/>
          </a:prstGeom>
          <a:noFill/>
        </p:spPr>
        <p:txBody>
          <a:bodyPr wrap="square" rtlCol="0">
            <a:spAutoFit/>
          </a:bodyPr>
          <a:lstStyle/>
          <a:p>
            <a:r>
              <a:rPr lang="en-US" sz="3200" dirty="0">
                <a:ln w="6350" cmpd="sng">
                  <a:solidFill>
                    <a:schemeClr val="accent1">
                      <a:lumMod val="50000"/>
                    </a:schemeClr>
                  </a:solidFill>
                  <a:prstDash val="solid"/>
                </a:ln>
                <a:solidFill>
                  <a:schemeClr val="accent1">
                    <a:lumMod val="50000"/>
                  </a:schemeClr>
                </a:solidFill>
              </a:rPr>
              <a:t>Glimpse of PTM</a:t>
            </a:r>
          </a:p>
        </p:txBody>
      </p:sp>
      <p:pic>
        <p:nvPicPr>
          <p:cNvPr id="12" name="Picture 11"/>
          <p:cNvPicPr>
            <a:picLocks noChangeAspect="1"/>
          </p:cNvPicPr>
          <p:nvPr/>
        </p:nvPicPr>
        <p:blipFill>
          <a:blip r:embed="rId2"/>
          <a:stretch>
            <a:fillRect/>
          </a:stretch>
        </p:blipFill>
        <p:spPr>
          <a:xfrm>
            <a:off x="196850" y="1993900"/>
            <a:ext cx="3276600" cy="3222277"/>
          </a:xfrm>
          <a:prstGeom prst="rect">
            <a:avLst/>
          </a:prstGeom>
          <a:ln w="76200">
            <a:solidFill>
              <a:schemeClr val="tx1"/>
            </a:solidFill>
          </a:ln>
        </p:spPr>
      </p:pic>
      <p:pic>
        <p:nvPicPr>
          <p:cNvPr id="3" name="Picture 2">
            <a:extLst>
              <a:ext uri="{FF2B5EF4-FFF2-40B4-BE49-F238E27FC236}">
                <a16:creationId xmlns:a16="http://schemas.microsoft.com/office/drawing/2014/main" id="{C5E7FEDC-77FC-371B-6D23-FF59F96C0E45}"/>
              </a:ext>
            </a:extLst>
          </p:cNvPr>
          <p:cNvPicPr>
            <a:picLocks noChangeAspect="1"/>
          </p:cNvPicPr>
          <p:nvPr/>
        </p:nvPicPr>
        <p:blipFill>
          <a:blip r:embed="rId3"/>
          <a:stretch>
            <a:fillRect/>
          </a:stretch>
        </p:blipFill>
        <p:spPr>
          <a:xfrm>
            <a:off x="4359926" y="7556500"/>
            <a:ext cx="2771123" cy="2790825"/>
          </a:xfrm>
          <a:prstGeom prst="rect">
            <a:avLst/>
          </a:prstGeom>
          <a:ln w="76200">
            <a:solidFill>
              <a:schemeClr val="tx1"/>
            </a:solidFill>
          </a:ln>
        </p:spPr>
      </p:pic>
      <p:pic>
        <p:nvPicPr>
          <p:cNvPr id="4" name="Picture 3">
            <a:extLst>
              <a:ext uri="{FF2B5EF4-FFF2-40B4-BE49-F238E27FC236}">
                <a16:creationId xmlns:a16="http://schemas.microsoft.com/office/drawing/2014/main" id="{334F0195-DCAE-6B8C-3D21-8CC4E8CF836E}"/>
              </a:ext>
            </a:extLst>
          </p:cNvPr>
          <p:cNvPicPr>
            <a:picLocks noChangeAspect="1"/>
          </p:cNvPicPr>
          <p:nvPr/>
        </p:nvPicPr>
        <p:blipFill>
          <a:blip r:embed="rId4"/>
          <a:stretch>
            <a:fillRect/>
          </a:stretch>
        </p:blipFill>
        <p:spPr>
          <a:xfrm>
            <a:off x="196850" y="5509296"/>
            <a:ext cx="3810547" cy="4926704"/>
          </a:xfrm>
          <a:prstGeom prst="rect">
            <a:avLst/>
          </a:prstGeom>
          <a:ln w="76200">
            <a:solidFill>
              <a:schemeClr val="tx1"/>
            </a:solidFill>
          </a:ln>
        </p:spPr>
      </p:pic>
      <p:pic>
        <p:nvPicPr>
          <p:cNvPr id="5" name="Picture 4">
            <a:extLst>
              <a:ext uri="{FF2B5EF4-FFF2-40B4-BE49-F238E27FC236}">
                <a16:creationId xmlns:a16="http://schemas.microsoft.com/office/drawing/2014/main" id="{5265C158-4CE7-D91A-6782-131A6B13246D}"/>
              </a:ext>
            </a:extLst>
          </p:cNvPr>
          <p:cNvPicPr>
            <a:picLocks noChangeAspect="1"/>
          </p:cNvPicPr>
          <p:nvPr/>
        </p:nvPicPr>
        <p:blipFill>
          <a:blip r:embed="rId5"/>
          <a:stretch>
            <a:fillRect/>
          </a:stretch>
        </p:blipFill>
        <p:spPr>
          <a:xfrm>
            <a:off x="3681732" y="2150380"/>
            <a:ext cx="3144518" cy="2970514"/>
          </a:xfrm>
          <a:prstGeom prst="rect">
            <a:avLst/>
          </a:prstGeom>
          <a:ln w="76200">
            <a:solidFill>
              <a:schemeClr val="tx1"/>
            </a:solidFill>
          </a:ln>
        </p:spPr>
      </p:pic>
      <p:pic>
        <p:nvPicPr>
          <p:cNvPr id="6" name="Picture 5">
            <a:extLst>
              <a:ext uri="{FF2B5EF4-FFF2-40B4-BE49-F238E27FC236}">
                <a16:creationId xmlns:a16="http://schemas.microsoft.com/office/drawing/2014/main" id="{7188D5EC-6AFE-1DF9-737F-74AE75A6D812}"/>
              </a:ext>
            </a:extLst>
          </p:cNvPr>
          <p:cNvPicPr>
            <a:picLocks noChangeAspect="1"/>
          </p:cNvPicPr>
          <p:nvPr/>
        </p:nvPicPr>
        <p:blipFill>
          <a:blip r:embed="rId6"/>
          <a:stretch>
            <a:fillRect/>
          </a:stretch>
        </p:blipFill>
        <p:spPr>
          <a:xfrm>
            <a:off x="4257395" y="5346701"/>
            <a:ext cx="2771123" cy="1983992"/>
          </a:xfrm>
          <a:prstGeom prst="rect">
            <a:avLst/>
          </a:prstGeom>
          <a:ln w="76200">
            <a:solidFill>
              <a:schemeClr val="tx1"/>
            </a:solidFill>
          </a:ln>
        </p:spPr>
      </p:pic>
      <p:sp>
        <p:nvSpPr>
          <p:cNvPr id="8" name="Rectangle: Beveled 7">
            <a:extLst>
              <a:ext uri="{FF2B5EF4-FFF2-40B4-BE49-F238E27FC236}">
                <a16:creationId xmlns:a16="http://schemas.microsoft.com/office/drawing/2014/main" id="{E61A8E41-BF7D-B533-95BB-D3FBFDBA1D29}"/>
              </a:ext>
            </a:extLst>
          </p:cNvPr>
          <p:cNvSpPr/>
          <p:nvPr/>
        </p:nvSpPr>
        <p:spPr>
          <a:xfrm>
            <a:off x="1281330" y="240860"/>
            <a:ext cx="4993840" cy="1219640"/>
          </a:xfrm>
          <a:prstGeom prst="bevel">
            <a:avLst/>
          </a:prstGeom>
          <a:solidFill>
            <a:schemeClr val="accent4">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Glimpse Of PTM</a:t>
            </a:r>
            <a:endParaRPr lang="en-IN" sz="28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36700"/>
            <a:ext cx="7524750" cy="9156700"/>
          </a:xfrm>
          <a:prstGeom prst="rect">
            <a:avLst/>
          </a:prstGeom>
          <a:ln>
            <a:solidFill>
              <a:schemeClr val="bg2">
                <a:lumMod val="10000"/>
              </a:schemeClr>
            </a:solidFill>
          </a:ln>
        </p:spPr>
      </p:pic>
      <p:cxnSp>
        <p:nvCxnSpPr>
          <p:cNvPr id="8" name="Straight Arrow Connector 7">
            <a:extLst>
              <a:ext uri="{FF2B5EF4-FFF2-40B4-BE49-F238E27FC236}">
                <a16:creationId xmlns:a16="http://schemas.microsoft.com/office/drawing/2014/main" id="{9B84DFC1-F0F9-6F47-201C-6F9905E8BF06}"/>
              </a:ext>
            </a:extLst>
          </p:cNvPr>
          <p:cNvCxnSpPr>
            <a:cxnSpLocks/>
          </p:cNvCxnSpPr>
          <p:nvPr/>
        </p:nvCxnSpPr>
        <p:spPr>
          <a:xfrm>
            <a:off x="0" y="1317037"/>
            <a:ext cx="7556500" cy="0"/>
          </a:xfrm>
          <a:prstGeom prst="straightConnector1">
            <a:avLst/>
          </a:prstGeom>
          <a:ln w="38100"/>
        </p:spPr>
        <p:style>
          <a:lnRef idx="2">
            <a:schemeClr val="accent4"/>
          </a:lnRef>
          <a:fillRef idx="0">
            <a:schemeClr val="accent4"/>
          </a:fillRef>
          <a:effectRef idx="1">
            <a:schemeClr val="accent4"/>
          </a:effectRef>
          <a:fontRef idx="minor">
            <a:schemeClr val="tx1"/>
          </a:fontRef>
        </p:style>
      </p:cxnSp>
      <p:sp>
        <p:nvSpPr>
          <p:cNvPr id="4" name="TextBox 3">
            <a:extLst>
              <a:ext uri="{FF2B5EF4-FFF2-40B4-BE49-F238E27FC236}">
                <a16:creationId xmlns:a16="http://schemas.microsoft.com/office/drawing/2014/main" id="{6C02C97D-BE6C-A032-054F-26C1CC55B1CE}"/>
              </a:ext>
            </a:extLst>
          </p:cNvPr>
          <p:cNvSpPr txBox="1"/>
          <p:nvPr/>
        </p:nvSpPr>
        <p:spPr>
          <a:xfrm>
            <a:off x="2406650" y="241302"/>
            <a:ext cx="3048000" cy="646331"/>
          </a:xfrm>
          <a:prstGeom prst="rect">
            <a:avLst/>
          </a:prstGeom>
          <a:noFill/>
        </p:spPr>
        <p:txBody>
          <a:bodyPr wrap="square" rtlCol="0">
            <a:spAutoFit/>
          </a:bodyPr>
          <a:lstStyle/>
          <a:p>
            <a:r>
              <a:rPr lang="en-US" sz="3600" dirty="0"/>
              <a:t>  PUZZLE</a:t>
            </a:r>
            <a:endParaRPr lang="en-IN" sz="36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December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p:cNvSpPr txBox="1"/>
          <p:nvPr/>
        </p:nvSpPr>
        <p:spPr>
          <a:xfrm>
            <a:off x="1" y="1373083"/>
            <a:ext cx="7337777" cy="6706388"/>
          </a:xfrm>
          <a:prstGeom prst="rect">
            <a:avLst/>
          </a:prstGeom>
          <a:noFill/>
        </p:spPr>
        <p:txBody>
          <a:bodyPr wrap="square">
            <a:spAutoFit/>
          </a:bodyPr>
          <a:lstStyle/>
          <a:p>
            <a:pPr algn="just">
              <a:lnSpc>
                <a:spcPct val="107000"/>
              </a:lnSpc>
              <a:spcAft>
                <a:spcPts val="800"/>
              </a:spcAft>
              <a:buNone/>
            </a:pPr>
            <a:r>
              <a:rPr lang="en-US" altLang="en-US" sz="16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zh-CN" altLang="en-US" sz="16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altLang="zh-CN" sz="1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Space &amp; Planets​A Day vs. A Year: On the planet Venus, a single day is longer than a whole year. It takes Venus longer to spin once on its axis than it does to orbit the Sun.  ​The Big Squeeze: If you could squeeze all the empty space out of the atoms that make up every human on Earth, the entire world population would fit inside a single sugar cube.​Diamond Rain: On Neptune and Uranus, scientists believe it literally rains diamonds because of the extreme pressure in their atmospheres.  ​Moon Footprints: Because there is no wind or water on the Moon, the footprints left by the Apollo astronauts will stay there for at least 100 million years. </a:t>
            </a:r>
          </a:p>
          <a:p>
            <a:pPr algn="just">
              <a:lnSpc>
                <a:spcPct val="107000"/>
              </a:lnSpc>
              <a:spcAft>
                <a:spcPts val="800"/>
              </a:spcAft>
              <a:buNone/>
            </a:pPr>
            <a:endParaRPr lang="en-US"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endParaRPr lang="en-US"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 Human Body &amp; Science​The Lightbulb Brain: Your brain generates enough electricity (about 12–25 watts) to power a low-wattage LED lightbulb.  ​Radioactive Fruit: Bananas are slightly radioactive because they contain Potassium-40. Don't worry, though—you’d have to eat 10 million of them at once to get radiation poisoning!  ​Fastest Muscle: The muscles that help your eyes blink are the fastest muscles in your body. They can contract in less than one-hundredth of a second.​The Tallest Grow: Astronauts can grow up to 2 inches taller while in space because the lack of gravity allows their spine to expand.</a:t>
            </a:r>
          </a:p>
          <a:p>
            <a:pPr algn="just">
              <a:lnSpc>
                <a:spcPct val="107000"/>
              </a:lnSpc>
              <a:spcAft>
                <a:spcPts val="800"/>
              </a:spcAft>
              <a:buNone/>
            </a:pP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1035050" y="306573"/>
            <a:ext cx="5067301" cy="584775"/>
          </a:xfrm>
          <a:prstGeom prst="rect">
            <a:avLst/>
          </a:prstGeom>
          <a:noFill/>
        </p:spPr>
        <p:txBody>
          <a:bodyPr wrap="square">
            <a:spAutoFit/>
          </a:bodyPr>
          <a:lstStyle/>
          <a:p>
            <a:r>
              <a:rPr lang="en-US" sz="2000" dirty="0">
                <a:solidFill>
                  <a:schemeClr val="tx2"/>
                </a:solidFill>
                <a:latin typeface="Times New Roman" panose="02020603050405020304" pitchFamily="18" charset="0"/>
                <a:cs typeface="Times New Roman" panose="02020603050405020304" pitchFamily="18" charset="0"/>
              </a:rPr>
              <a:t>                      </a:t>
            </a:r>
            <a:r>
              <a:rPr lang="en-US" sz="3200" dirty="0">
                <a:solidFill>
                  <a:schemeClr val="tx2"/>
                </a:solidFill>
                <a:latin typeface="Times New Roman" panose="02020603050405020304" pitchFamily="18" charset="0"/>
                <a:cs typeface="Times New Roman" panose="02020603050405020304" pitchFamily="18" charset="0"/>
              </a:rPr>
              <a:t>Amazing Facts  </a:t>
            </a:r>
            <a:endParaRPr lang="en-IN" sz="2000"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December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8" name="TextBox 7"/>
          <p:cNvSpPr txBox="1"/>
          <p:nvPr/>
        </p:nvSpPr>
        <p:spPr>
          <a:xfrm>
            <a:off x="1971219" y="10029164"/>
            <a:ext cx="3614057" cy="369332"/>
          </a:xfrm>
          <a:prstGeom prst="rect">
            <a:avLst/>
          </a:prstGeom>
          <a:noFill/>
        </p:spPr>
        <p:txBody>
          <a:bodyPr wrap="square" rtlCol="0">
            <a:spAutoFit/>
          </a:bodyPr>
          <a:lstStyle/>
          <a:p>
            <a:r>
              <a:rPr lang="en-US" b="1" dirty="0">
                <a:solidFill>
                  <a:srgbClr val="FF0000"/>
                </a:solidFill>
                <a:latin typeface="Algerian" panose="04020705040A02060702" pitchFamily="82" charset="0"/>
              </a:rPr>
              <a:t>By Art &amp; Craft Department </a:t>
            </a:r>
            <a:endParaRPr lang="en-IN" b="1" dirty="0">
              <a:solidFill>
                <a:srgbClr val="FF0000"/>
              </a:solidFill>
              <a:latin typeface="Algerian" panose="04020705040A02060702" pitchFamily="82" charset="0"/>
            </a:endParaRPr>
          </a:p>
        </p:txBody>
      </p:sp>
      <p:pic>
        <p:nvPicPr>
          <p:cNvPr id="5" name="Picture 4"/>
          <p:cNvPicPr>
            <a:picLocks noChangeAspect="1"/>
          </p:cNvPicPr>
          <p:nvPr/>
        </p:nvPicPr>
        <p:blipFill>
          <a:blip r:embed="rId2"/>
          <a:stretch>
            <a:fillRect/>
          </a:stretch>
        </p:blipFill>
        <p:spPr>
          <a:xfrm>
            <a:off x="-1270" y="0"/>
            <a:ext cx="7556499" cy="10071100"/>
          </a:xfrm>
          <a:prstGeom prst="rect">
            <a:avLst/>
          </a:prstGeom>
          <a:ln w="57150">
            <a:solidFill>
              <a:schemeClr val="accent2">
                <a:lumMod val="50000"/>
              </a:schemeClr>
            </a:solidFill>
          </a:ln>
        </p:spPr>
      </p:pic>
      <p:pic>
        <p:nvPicPr>
          <p:cNvPr id="3" name="Picture 2"/>
          <p:cNvPicPr>
            <a:picLocks noChangeAspect="1"/>
          </p:cNvPicPr>
          <p:nvPr/>
        </p:nvPicPr>
        <p:blipFill>
          <a:blip r:embed="rId3"/>
          <a:stretch>
            <a:fillRect/>
          </a:stretch>
        </p:blipFill>
        <p:spPr>
          <a:xfrm>
            <a:off x="0" y="-13335"/>
            <a:ext cx="7556500" cy="1008443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a:t>
            </a:r>
            <a:r>
              <a:rPr lang="en-US" sz="1200" dirty="0">
                <a:solidFill>
                  <a:srgbClr val="FFFFFF"/>
                </a:solidFill>
                <a:latin typeface="Segoe UI" panose="020B0502040204020203"/>
              </a:rPr>
              <a:t>December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6" name="TextBox 5"/>
          <p:cNvSpPr txBox="1"/>
          <p:nvPr/>
        </p:nvSpPr>
        <p:spPr>
          <a:xfrm>
            <a:off x="5149850" y="9592548"/>
            <a:ext cx="2733685" cy="369332"/>
          </a:xfrm>
          <a:prstGeom prst="rect">
            <a:avLst/>
          </a:prstGeom>
          <a:noFill/>
        </p:spPr>
        <p:txBody>
          <a:bodyPr wrap="square" rtlCol="0">
            <a:spAutoFit/>
          </a:bodyPr>
          <a:lstStyle/>
          <a:p>
            <a:r>
              <a:rPr lang="en-US" dirty="0">
                <a:solidFill>
                  <a:schemeClr val="tx2">
                    <a:lumMod val="75000"/>
                  </a:schemeClr>
                </a:solidFill>
              </a:rPr>
              <a:t>Team Sandeepni</a:t>
            </a:r>
            <a:endParaRPr lang="en-IN" dirty="0">
              <a:solidFill>
                <a:schemeClr val="tx2">
                  <a:lumMod val="75000"/>
                </a:schemeClr>
              </a:solidFill>
            </a:endParaRPr>
          </a:p>
        </p:txBody>
      </p:sp>
      <p:sp>
        <p:nvSpPr>
          <p:cNvPr id="8" name="TextBox 7"/>
          <p:cNvSpPr txBox="1"/>
          <p:nvPr/>
        </p:nvSpPr>
        <p:spPr>
          <a:xfrm>
            <a:off x="-6508750" y="5575300"/>
            <a:ext cx="2438400" cy="461665"/>
          </a:xfrm>
          <a:prstGeom prst="rect">
            <a:avLst/>
          </a:prstGeom>
          <a:noFill/>
        </p:spPr>
        <p:txBody>
          <a:bodyPr wrap="square" rtlCol="0">
            <a:spAutoFit/>
          </a:bodyPr>
          <a:lstStyle/>
          <a:p>
            <a:r>
              <a:rPr lang="en-US" sz="2400" dirty="0">
                <a:solidFill>
                  <a:schemeClr val="accent1">
                    <a:lumMod val="60000"/>
                    <a:lumOff val="40000"/>
                  </a:schemeClr>
                </a:solidFill>
              </a:rPr>
              <a:t>Team Sandeepni</a:t>
            </a:r>
          </a:p>
        </p:txBody>
      </p:sp>
      <p:pic>
        <p:nvPicPr>
          <p:cNvPr id="3" name="Picture 2"/>
          <p:cNvPicPr>
            <a:picLocks noChangeAspect="1"/>
          </p:cNvPicPr>
          <p:nvPr/>
        </p:nvPicPr>
        <p:blipFill>
          <a:blip r:embed="rId2"/>
          <a:stretch>
            <a:fillRect/>
          </a:stretch>
        </p:blipFill>
        <p:spPr>
          <a:xfrm>
            <a:off x="0" y="0"/>
            <a:ext cx="7556500" cy="10327639"/>
          </a:xfrm>
          <a:prstGeom prst="rect">
            <a:avLst/>
          </a:prstGeom>
        </p:spPr>
      </p:pic>
      <p:sp>
        <p:nvSpPr>
          <p:cNvPr id="4" name="TextBox 3"/>
          <p:cNvSpPr txBox="1"/>
          <p:nvPr/>
        </p:nvSpPr>
        <p:spPr>
          <a:xfrm>
            <a:off x="5134049" y="9168606"/>
            <a:ext cx="2362200" cy="400110"/>
          </a:xfrm>
          <a:prstGeom prst="rect">
            <a:avLst/>
          </a:prstGeom>
          <a:noFill/>
        </p:spPr>
        <p:txBody>
          <a:bodyPr wrap="square" rtlCol="0">
            <a:spAutoFit/>
          </a:bodyPr>
          <a:lstStyle/>
          <a:p>
            <a:r>
              <a:rPr lang="en-US" sz="2000" dirty="0">
                <a:solidFill>
                  <a:schemeClr val="accent1">
                    <a:lumMod val="40000"/>
                    <a:lumOff val="60000"/>
                  </a:schemeClr>
                </a:solidFill>
              </a:rPr>
              <a:t>Team Sandeepni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27940" y="181792"/>
            <a:ext cx="7328560" cy="584775"/>
          </a:xfrm>
          <a:prstGeom prst="rect">
            <a:avLst/>
          </a:prstGeom>
          <a:noFill/>
        </p:spPr>
        <p:txBody>
          <a:bodyPr wrap="square">
            <a:spAutoFit/>
          </a:bodyPr>
          <a:lstStyle/>
          <a:p>
            <a:pPr algn="ctr"/>
            <a:r>
              <a:rPr lang="en-IN" sz="3200" b="1" dirty="0">
                <a:solidFill>
                  <a:srgbClr val="00467A"/>
                </a:solidFill>
                <a:latin typeface="Castellar" panose="020A0402060406010301" pitchFamily="18" charset="0"/>
                <a:cs typeface="Times New Roman" panose="02020603050405020304" pitchFamily="18" charset="0"/>
              </a:rPr>
              <a:t>FIRST LOOK</a:t>
            </a:r>
            <a:endParaRPr lang="en-US" sz="3200" b="1" dirty="0">
              <a:latin typeface="Castellar" panose="020A0402060406010301" pitchFamily="18" charset="0"/>
              <a:cs typeface="Times New Roman" panose="02020603050405020304" pitchFamily="18" charset="0"/>
            </a:endParaRPr>
          </a:p>
        </p:txBody>
      </p:sp>
      <p:sp>
        <p:nvSpPr>
          <p:cNvPr id="2" name="AutoShape 4"/>
          <p:cNvSpPr/>
          <p:nvPr/>
        </p:nvSpPr>
        <p:spPr>
          <a:xfrm>
            <a:off x="-1" y="1207772"/>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11242" t="19279" r="6319"/>
          <a:stretch>
            <a:fillRect/>
          </a:stretch>
        </p:blipFill>
        <p:spPr>
          <a:xfrm>
            <a:off x="2406650" y="1464311"/>
            <a:ext cx="2990658" cy="1952823"/>
          </a:xfrm>
          <a:prstGeom prst="rect">
            <a:avLst/>
          </a:prstGeom>
          <a:ln w="88900" cap="sq" cmpd="thickThin">
            <a:solidFill>
              <a:schemeClr val="tx2"/>
            </a:solidFill>
            <a:prstDash val="solid"/>
            <a:miter lim="800000"/>
            <a:headEnd/>
            <a:tailEnd/>
          </a:ln>
          <a:effectLst>
            <a:innerShdw blurRad="76200">
              <a:srgbClr val="000000"/>
            </a:innerShdw>
          </a:effectLst>
        </p:spPr>
      </p:pic>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a:t>
            </a:r>
            <a:r>
              <a:rPr lang="en-US" sz="1200" dirty="0">
                <a:solidFill>
                  <a:srgbClr val="FFFFFF"/>
                </a:solidFill>
                <a:latin typeface="Segoe UI" panose="020B0502040204020203"/>
              </a:rPr>
              <a:t> </a:t>
            </a:r>
            <a:r>
              <a:rPr sz="1200" dirty="0">
                <a:solidFill>
                  <a:srgbClr val="FFFFFF"/>
                </a:solidFill>
                <a:latin typeface="Segoe UI" panose="020B0502040204020203"/>
              </a:rPr>
              <a:t>Sandeepni Chronicle | </a:t>
            </a:r>
            <a:r>
              <a:rPr lang="en-US" sz="1200" dirty="0">
                <a:solidFill>
                  <a:srgbClr val="FFFFFF"/>
                </a:solidFill>
                <a:latin typeface="Segoe UI" panose="020B0502040204020203"/>
              </a:rPr>
              <a:t>December</a:t>
            </a:r>
            <a:r>
              <a:rPr sz="1200" dirty="0">
                <a:solidFill>
                  <a:srgbClr val="FFFFFF"/>
                </a:solidFill>
                <a:latin typeface="Segoe UI" panose="020B0502040204020203"/>
              </a:rPr>
              <a:t> 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p:cNvSpPr txBox="1"/>
          <p:nvPr/>
        </p:nvSpPr>
        <p:spPr>
          <a:xfrm>
            <a:off x="2559050" y="838440"/>
            <a:ext cx="2871822" cy="368300"/>
          </a:xfrm>
          <a:prstGeom prst="rect">
            <a:avLst/>
          </a:prstGeom>
          <a:noFill/>
        </p:spPr>
        <p:txBody>
          <a:bodyPr wrap="square">
            <a:spAutoFit/>
          </a:bodyPr>
          <a:lstStyle/>
          <a:p>
            <a:r>
              <a:rPr lang="en-US" altLang="en-IN" b="1" dirty="0">
                <a:solidFill>
                  <a:schemeClr val="tx2"/>
                </a:solidFill>
                <a:latin typeface="Times New Roman" panose="02020603050405020304" pitchFamily="18" charset="0"/>
                <a:cs typeface="Times New Roman" panose="02020603050405020304" pitchFamily="18" charset="0"/>
              </a:rPr>
              <a:t>   Parental Involv</a:t>
            </a:r>
            <a:r>
              <a:rPr lang="en-IN" b="1" dirty="0">
                <a:solidFill>
                  <a:schemeClr val="tx2"/>
                </a:solidFill>
                <a:latin typeface="Times New Roman" panose="02020603050405020304" pitchFamily="18" charset="0"/>
                <a:cs typeface="Times New Roman" panose="02020603050405020304" pitchFamily="18" charset="0"/>
              </a:rPr>
              <a:t>e</a:t>
            </a:r>
            <a:r>
              <a:rPr lang="en-US" altLang="en-IN" b="1" dirty="0">
                <a:solidFill>
                  <a:schemeClr val="tx2"/>
                </a:solidFill>
                <a:latin typeface="Times New Roman" panose="02020603050405020304" pitchFamily="18" charset="0"/>
                <a:cs typeface="Times New Roman" panose="02020603050405020304" pitchFamily="18" charset="0"/>
              </a:rPr>
              <a:t>ment</a:t>
            </a:r>
          </a:p>
        </p:txBody>
      </p:sp>
      <p:sp>
        <p:nvSpPr>
          <p:cNvPr id="5" name="TextBox 4"/>
          <p:cNvSpPr txBox="1"/>
          <p:nvPr/>
        </p:nvSpPr>
        <p:spPr>
          <a:xfrm>
            <a:off x="221590" y="3344901"/>
            <a:ext cx="7060865" cy="6462395"/>
          </a:xfrm>
          <a:prstGeom prst="rect">
            <a:avLst/>
          </a:prstGeom>
          <a:noFill/>
        </p:spPr>
        <p:txBody>
          <a:bodyPr wrap="square">
            <a:spAutoFit/>
          </a:bodyPr>
          <a:lstStyle/>
          <a:p>
            <a:pPr algn="just"/>
            <a:endParaRPr lang="en-IN" sz="1400" dirty="0">
              <a:latin typeface="Times New Roman" panose="02020603050405020304" pitchFamily="18" charset="0"/>
              <a:cs typeface="Times New Roman" panose="02020603050405020304" pitchFamily="18" charset="0"/>
            </a:endParaRPr>
          </a:p>
          <a:p>
            <a:pPr algn="just"/>
            <a:r>
              <a:rPr lang="en-US" altLang="en-US" sz="1600" dirty="0">
                <a:latin typeface="Times New Roman" panose="02020603050405020304" pitchFamily="18" charset="0"/>
                <a:cs typeface="Times New Roman" panose="02020603050405020304" pitchFamily="18" charset="0"/>
              </a:rPr>
              <a:t>Parental involvement is one of the most reliable predictors of a </a:t>
            </a:r>
            <a:r>
              <a:rPr lang="en-US" altLang="en-US" sz="1600" b="1" dirty="0">
                <a:latin typeface="Times New Roman" panose="02020603050405020304" pitchFamily="18" charset="0"/>
                <a:cs typeface="Times New Roman" panose="02020603050405020304" pitchFamily="18" charset="0"/>
              </a:rPr>
              <a:t>student's behavioral health</a:t>
            </a:r>
            <a:r>
              <a:rPr lang="en-US" altLang="en-US" sz="1600" dirty="0">
                <a:latin typeface="Times New Roman" panose="02020603050405020304" pitchFamily="18" charset="0"/>
                <a:cs typeface="Times New Roman" panose="02020603050405020304" pitchFamily="18" charset="0"/>
              </a:rPr>
              <a:t>. Decades of research, including recent meta-analyses covering hundreds of studies, show that when parents engage with their child's education, it creates a "</a:t>
            </a:r>
            <a:r>
              <a:rPr lang="en-US" altLang="en-US" sz="1600" b="1" dirty="0">
                <a:latin typeface="Times New Roman" panose="02020603050405020304" pitchFamily="18" charset="0"/>
                <a:cs typeface="Times New Roman" panose="02020603050405020304" pitchFamily="18" charset="0"/>
              </a:rPr>
              <a:t>social constraint"</a:t>
            </a:r>
            <a:r>
              <a:rPr lang="en-US" altLang="en-US" sz="1600" dirty="0">
                <a:latin typeface="Times New Roman" panose="02020603050405020304" pitchFamily="18" charset="0"/>
                <a:cs typeface="Times New Roman" panose="02020603050405020304" pitchFamily="18" charset="0"/>
              </a:rPr>
              <a:t> and a support system that significantly reduces classroom disruptions.  </a:t>
            </a:r>
          </a:p>
          <a:p>
            <a:pPr algn="just"/>
            <a:endParaRPr lang="en-US" altLang="en-US" sz="1600" dirty="0">
              <a:latin typeface="Times New Roman" panose="02020603050405020304" pitchFamily="18" charset="0"/>
              <a:cs typeface="Times New Roman" panose="02020603050405020304" pitchFamily="18" charset="0"/>
            </a:endParaRPr>
          </a:p>
          <a:p>
            <a:pPr algn="just"/>
            <a:r>
              <a:rPr lang="en-US" altLang="en-US" sz="1600" dirty="0">
                <a:latin typeface="Times New Roman" panose="02020603050405020304" pitchFamily="18" charset="0"/>
                <a:cs typeface="Times New Roman" panose="02020603050405020304" pitchFamily="18" charset="0"/>
              </a:rPr>
              <a:t>​Positive Behavioral Outcomes</a:t>
            </a:r>
          </a:p>
          <a:p>
            <a:pPr algn="just"/>
            <a:r>
              <a:rPr lang="en-US" altLang="en-US" sz="1600" dirty="0">
                <a:latin typeface="Times New Roman" panose="02020603050405020304" pitchFamily="18" charset="0"/>
                <a:cs typeface="Times New Roman" panose="02020603050405020304" pitchFamily="18" charset="0"/>
              </a:rPr>
              <a:t>1. ​</a:t>
            </a:r>
            <a:r>
              <a:rPr lang="en-US" altLang="en-US" sz="1600" b="1" dirty="0">
                <a:latin typeface="Times New Roman" panose="02020603050405020304" pitchFamily="18" charset="0"/>
                <a:cs typeface="Times New Roman" panose="02020603050405020304" pitchFamily="18" charset="0"/>
              </a:rPr>
              <a:t>Active involvement</a:t>
            </a:r>
            <a:r>
              <a:rPr lang="en-US" altLang="en-US" sz="1600" dirty="0">
                <a:latin typeface="Times New Roman" panose="02020603050405020304" pitchFamily="18" charset="0"/>
                <a:cs typeface="Times New Roman" panose="02020603050405020304" pitchFamily="18" charset="0"/>
              </a:rPr>
              <a:t>—ranging from attending parent-teacher conferences to discussing school days at home—leads to several key improvements:  </a:t>
            </a:r>
          </a:p>
          <a:p>
            <a:pPr algn="just"/>
            <a:r>
              <a:rPr lang="en-US" altLang="en-US" sz="1600" dirty="0">
                <a:latin typeface="Times New Roman" panose="02020603050405020304" pitchFamily="18" charset="0"/>
                <a:cs typeface="Times New Roman" panose="02020603050405020304" pitchFamily="18" charset="0"/>
              </a:rPr>
              <a:t>2.</a:t>
            </a:r>
            <a:r>
              <a:rPr lang="en-US" altLang="en-US" sz="1600" b="1" dirty="0">
                <a:latin typeface="Times New Roman" panose="02020603050405020304" pitchFamily="18" charset="0"/>
                <a:cs typeface="Times New Roman" panose="02020603050405020304" pitchFamily="18" charset="0"/>
              </a:rPr>
              <a:t> ​Reduction in Aggression &amp; Defiance</a:t>
            </a:r>
            <a:r>
              <a:rPr lang="en-US" altLang="en-US" sz="1600" dirty="0">
                <a:latin typeface="Times New Roman" panose="02020603050405020304" pitchFamily="18" charset="0"/>
                <a:cs typeface="Times New Roman" panose="02020603050405020304" pitchFamily="18" charset="0"/>
              </a:rPr>
              <a:t>: Students with involved parents are less likely to exhibit "externalizing" behaviors, such as fighting, bullying, or defiance toward authority.</a:t>
            </a:r>
          </a:p>
          <a:p>
            <a:pPr algn="just"/>
            <a:r>
              <a:rPr lang="en-US" altLang="en-US" sz="1600" dirty="0">
                <a:latin typeface="Times New Roman" panose="02020603050405020304" pitchFamily="18" charset="0"/>
                <a:cs typeface="Times New Roman" panose="02020603050405020304" pitchFamily="18" charset="0"/>
              </a:rPr>
              <a:t>3. ​</a:t>
            </a:r>
            <a:r>
              <a:rPr lang="en-US" altLang="en-US" sz="1600" b="1" dirty="0">
                <a:latin typeface="Times New Roman" panose="02020603050405020304" pitchFamily="18" charset="0"/>
                <a:cs typeface="Times New Roman" panose="02020603050405020304" pitchFamily="18" charset="0"/>
              </a:rPr>
              <a:t>Improved Self-Regulation</a:t>
            </a:r>
            <a:r>
              <a:rPr lang="en-US" altLang="en-US" sz="1600" dirty="0">
                <a:latin typeface="Times New Roman" panose="02020603050405020304" pitchFamily="18" charset="0"/>
                <a:cs typeface="Times New Roman" panose="02020603050405020304" pitchFamily="18" charset="0"/>
              </a:rPr>
              <a:t>: Parental support helps students develop autonomy and emotional control, reducing impulsive actions in the classroom.  </a:t>
            </a:r>
          </a:p>
          <a:p>
            <a:pPr algn="just"/>
            <a:r>
              <a:rPr lang="en-US" altLang="en-US" sz="1600" dirty="0">
                <a:latin typeface="Times New Roman" panose="02020603050405020304" pitchFamily="18" charset="0"/>
                <a:cs typeface="Times New Roman" panose="02020603050405020304" pitchFamily="18" charset="0"/>
              </a:rPr>
              <a:t>4.</a:t>
            </a:r>
            <a:r>
              <a:rPr lang="en-US" altLang="en-US" sz="1600" b="1" dirty="0">
                <a:latin typeface="Times New Roman" panose="02020603050405020304" pitchFamily="18" charset="0"/>
                <a:cs typeface="Times New Roman" panose="02020603050405020304" pitchFamily="18" charset="0"/>
              </a:rPr>
              <a:t> ​Lower Absenteeism</a:t>
            </a:r>
            <a:r>
              <a:rPr lang="en-US" altLang="en-US" sz="1600" dirty="0">
                <a:latin typeface="Times New Roman" panose="02020603050405020304" pitchFamily="18" charset="0"/>
                <a:cs typeface="Times New Roman" panose="02020603050405020304" pitchFamily="18" charset="0"/>
              </a:rPr>
              <a:t>: Research shows that even simple interventions, like schools sending reminders to parents about attendance, can reduce chronic absenteeism by up to 15%.  </a:t>
            </a:r>
          </a:p>
          <a:p>
            <a:pPr algn="just"/>
            <a:r>
              <a:rPr lang="en-US" altLang="en-US" sz="1600" dirty="0">
                <a:latin typeface="Times New Roman" panose="02020603050405020304" pitchFamily="18" charset="0"/>
                <a:cs typeface="Times New Roman" panose="02020603050405020304" pitchFamily="18" charset="0"/>
              </a:rPr>
              <a:t>4. </a:t>
            </a:r>
            <a:r>
              <a:rPr lang="en-US" altLang="en-US" sz="1600" b="1" dirty="0">
                <a:latin typeface="Times New Roman" panose="02020603050405020304" pitchFamily="18" charset="0"/>
                <a:cs typeface="Times New Roman" panose="02020603050405020304" pitchFamily="18" charset="0"/>
              </a:rPr>
              <a:t>​Enhanced Social Skills</a:t>
            </a:r>
            <a:r>
              <a:rPr lang="en-US" altLang="en-US" sz="1600" dirty="0">
                <a:latin typeface="Times New Roman" panose="02020603050405020304" pitchFamily="18" charset="0"/>
                <a:cs typeface="Times New Roman" panose="02020603050405020304" pitchFamily="18" charset="0"/>
              </a:rPr>
              <a:t>: These students typically adapt better to school environments, showing higher levels of empathy and better relationships with peers.  </a:t>
            </a:r>
          </a:p>
          <a:p>
            <a:pPr algn="just"/>
            <a:r>
              <a:rPr lang="en-US" altLang="en-US" sz="1600" dirty="0">
                <a:latin typeface="Times New Roman" panose="02020603050405020304" pitchFamily="18" charset="0"/>
                <a:cs typeface="Times New Roman" panose="02020603050405020304" pitchFamily="18" charset="0"/>
              </a:rPr>
              <a:t>5. Sense of Value: When parents show interest, children perceive school as a high-priority environment, increasing their intrinsic motivation.  </a:t>
            </a:r>
          </a:p>
          <a:p>
            <a:pPr algn="just"/>
            <a:r>
              <a:rPr lang="en-US" altLang="en-US" sz="1600" dirty="0">
                <a:latin typeface="Times New Roman" panose="02020603050405020304" pitchFamily="18" charset="0"/>
                <a:cs typeface="Times New Roman" panose="02020603050405020304" pitchFamily="18" charset="0"/>
              </a:rPr>
              <a:t>6. </a:t>
            </a:r>
            <a:r>
              <a:rPr lang="en-US" altLang="en-US" sz="1600" b="1" dirty="0">
                <a:latin typeface="Times New Roman" panose="02020603050405020304" pitchFamily="18" charset="0"/>
                <a:cs typeface="Times New Roman" panose="02020603050405020304" pitchFamily="18" charset="0"/>
              </a:rPr>
              <a:t>​Self-Esteem</a:t>
            </a:r>
            <a:r>
              <a:rPr lang="en-US" altLang="en-US" sz="1600" dirty="0">
                <a:latin typeface="Times New Roman" panose="02020603050405020304" pitchFamily="18" charset="0"/>
                <a:cs typeface="Times New Roman" panose="02020603050405020304" pitchFamily="18" charset="0"/>
              </a:rPr>
              <a:t>: Positive reinforcement from home builds a buffer of resilience, making students less likely to act out due to frustration or low self-confidence. </a:t>
            </a:r>
          </a:p>
          <a:p>
            <a:pPr algn="just"/>
            <a:endParaRPr lang="en-IN" sz="1600" b="1" i="1" dirty="0">
              <a:solidFill>
                <a:schemeClr val="tx2"/>
              </a:solidFill>
              <a:latin typeface="Times New Roman" panose="02020603050405020304" pitchFamily="18" charset="0"/>
              <a:cs typeface="Times New Roman" panose="02020603050405020304" pitchFamily="18" charset="0"/>
            </a:endParaRPr>
          </a:p>
          <a:p>
            <a:pPr algn="just"/>
            <a:r>
              <a:rPr lang="en-IN" sz="1600" b="1" i="1" dirty="0">
                <a:solidFill>
                  <a:schemeClr val="tx2"/>
                </a:solidFill>
                <a:latin typeface="Times New Roman" panose="02020603050405020304" pitchFamily="18" charset="0"/>
                <a:cs typeface="Times New Roman" panose="02020603050405020304" pitchFamily="18" charset="0"/>
              </a:rPr>
              <a:t>Dr. Neeraj Mohan Puri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2225" y="222814"/>
            <a:ext cx="7435849" cy="460375"/>
          </a:xfrm>
          <a:prstGeom prst="rect">
            <a:avLst/>
          </a:prstGeom>
          <a:noFill/>
        </p:spPr>
        <p:txBody>
          <a:bodyPr wrap="square">
            <a:spAutoFit/>
          </a:bodyPr>
          <a:lstStyle/>
          <a:p>
            <a:pPr algn="ctr"/>
            <a:r>
              <a:rPr lang="en-US" altLang="en-IN" sz="2400" dirty="0">
                <a:solidFill>
                  <a:schemeClr val="tx2"/>
                </a:solidFill>
                <a:latin typeface="Times New Roman" panose="02020603050405020304" pitchFamily="18" charset="0"/>
                <a:cs typeface="Times New Roman" panose="02020603050405020304" pitchFamily="18" charset="0"/>
              </a:rPr>
              <a:t>SELF MOTIVATION</a:t>
            </a:r>
          </a:p>
        </p:txBody>
      </p:sp>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a:t>
            </a:r>
            <a:r>
              <a:rPr lang="en-US" sz="1200" dirty="0">
                <a:solidFill>
                  <a:srgbClr val="FFFFFF"/>
                </a:solidFill>
                <a:latin typeface="Segoe UI" panose="020B0502040204020203"/>
              </a:rPr>
              <a:t> </a:t>
            </a:r>
            <a:r>
              <a:rPr sz="1200" dirty="0">
                <a:solidFill>
                  <a:srgbClr val="FFFFFF"/>
                </a:solidFill>
                <a:latin typeface="Segoe UI" panose="020B0502040204020203"/>
              </a:rPr>
              <a:t>Sandeepni Chronicle |</a:t>
            </a:r>
            <a:r>
              <a:rPr lang="en-US" sz="1200" dirty="0">
                <a:solidFill>
                  <a:srgbClr val="FFFFFF"/>
                </a:solidFill>
                <a:latin typeface="Segoe UI" panose="020B0502040204020203"/>
              </a:rPr>
              <a:t> December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2270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6" name="TextBox 5"/>
          <p:cNvSpPr txBox="1"/>
          <p:nvPr/>
        </p:nvSpPr>
        <p:spPr>
          <a:xfrm>
            <a:off x="2597149" y="834908"/>
            <a:ext cx="2362200" cy="357534"/>
          </a:xfrm>
          <a:prstGeom prst="rect">
            <a:avLst/>
          </a:prstGeom>
          <a:noFill/>
        </p:spPr>
        <p:txBody>
          <a:bodyPr wrap="square">
            <a:spAutoFit/>
          </a:bodyPr>
          <a:lstStyle/>
          <a:p>
            <a:pPr>
              <a:lnSpc>
                <a:spcPct val="115000"/>
              </a:lnSpc>
              <a:spcAft>
                <a:spcPts val="800"/>
              </a:spcAft>
            </a:pPr>
            <a:r>
              <a:rPr lang="en-IN" sz="1600" b="1" kern="100" dirty="0">
                <a:solidFill>
                  <a:schemeClr val="tx2"/>
                </a:solidFill>
                <a:effectLst/>
                <a:latin typeface="Times New Roman" panose="02020603050405020304" pitchFamily="18" charset="0"/>
                <a:ea typeface="Times New Roman" panose="02020603050405020304" pitchFamily="18" charset="0"/>
                <a:cs typeface="Mangal" panose="02040503050203030202" pitchFamily="18" charset="0"/>
              </a:rPr>
              <a:t>From the Editor’s Desk</a:t>
            </a:r>
            <a:endParaRPr lang="en-IN" sz="1600" kern="100" dirty="0">
              <a:solidFill>
                <a:schemeClr val="tx2"/>
              </a:solidFill>
              <a:effectLst/>
              <a:latin typeface="Calibri" panose="020F0502020204030204" pitchFamily="34" charset="0"/>
              <a:ea typeface="Times New Roman" panose="02020603050405020304" pitchFamily="18" charset="0"/>
              <a:cs typeface="Mangal" panose="02040503050203030202"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3850" y="1380054"/>
            <a:ext cx="1447800" cy="1930400"/>
          </a:xfrm>
          <a:prstGeom prst="rect">
            <a:avLst/>
          </a:prstGeom>
          <a:ln w="38100" cap="sq">
            <a:solidFill>
              <a:schemeClr val="tx2"/>
            </a:solidFill>
            <a:miter lim="800000"/>
            <a:headEnd/>
            <a:tailEnd/>
          </a:ln>
          <a:effectLst>
            <a:outerShdw blurRad="57150" dist="50800" dir="2700000" algn="tl" rotWithShape="0">
              <a:srgbClr val="000000">
                <a:alpha val="40000"/>
              </a:srgbClr>
            </a:outerShdw>
          </a:effectLst>
        </p:spPr>
      </p:pic>
      <p:sp>
        <p:nvSpPr>
          <p:cNvPr id="5" name="TextBox 4"/>
          <p:cNvSpPr txBox="1"/>
          <p:nvPr/>
        </p:nvSpPr>
        <p:spPr>
          <a:xfrm>
            <a:off x="196850" y="3744595"/>
            <a:ext cx="7080885" cy="6583045"/>
          </a:xfrm>
          <a:prstGeom prst="rect">
            <a:avLst/>
          </a:prstGeom>
          <a:noFill/>
        </p:spPr>
        <p:txBody>
          <a:bodyPr wrap="square">
            <a:noAutofit/>
          </a:bodyPr>
          <a:lstStyle/>
          <a:p>
            <a:pPr algn="just"/>
            <a:r>
              <a:rPr lang="en-US" altLang="en-US" sz="1600" b="1" dirty="0">
                <a:latin typeface="Times New Roman" panose="02020603050405020304" pitchFamily="18" charset="0"/>
                <a:cs typeface="Times New Roman" panose="02020603050405020304" pitchFamily="18" charset="0"/>
              </a:rPr>
              <a:t>Self-motivation</a:t>
            </a:r>
            <a:r>
              <a:rPr lang="en-US" altLang="en-US" sz="1600" dirty="0">
                <a:latin typeface="Times New Roman" panose="02020603050405020304" pitchFamily="18" charset="0"/>
                <a:cs typeface="Times New Roman" panose="02020603050405020304" pitchFamily="18" charset="0"/>
              </a:rPr>
              <a:t> is the internal drive to act and achieve goals without external pressure, fueled by personal desires, commitment, initiative, and resilience, making you proactive, organized, and confident in pursuing self-improvement and success. It involves understanding your "why," setting clear goals (both short and long-term), developing discipline through habits, and staying optimistic to overcome challenges. Developing this skill requires consistent self-awareness and techniques like positive self-talk, eliminating distractions, and rewarding small wins.</a:t>
            </a:r>
          </a:p>
          <a:p>
            <a:pPr algn="just"/>
            <a:endParaRPr lang="en-US" altLang="en-US" sz="1600" dirty="0">
              <a:latin typeface="Times New Roman" panose="02020603050405020304" pitchFamily="18" charset="0"/>
              <a:cs typeface="Times New Roman" panose="02020603050405020304" pitchFamily="18" charset="0"/>
            </a:endParaRPr>
          </a:p>
          <a:p>
            <a:pPr algn="just"/>
            <a:r>
              <a:rPr lang="en-US" altLang="en-US" sz="1600" b="1" dirty="0">
                <a:latin typeface="Times New Roman" panose="02020603050405020304" pitchFamily="18" charset="0"/>
                <a:cs typeface="Times New Roman" panose="02020603050405020304" pitchFamily="18" charset="0"/>
              </a:rPr>
              <a:t>Key Components</a:t>
            </a:r>
          </a:p>
          <a:p>
            <a:pPr algn="just"/>
            <a:r>
              <a:rPr lang="en-US" altLang="en-US" sz="1600" b="1" dirty="0">
                <a:latin typeface="Times New Roman" panose="02020603050405020304" pitchFamily="18" charset="0"/>
                <a:cs typeface="Times New Roman" panose="02020603050405020304" pitchFamily="18" charset="0"/>
              </a:rPr>
              <a:t>Personal Drive:</a:t>
            </a:r>
            <a:r>
              <a:rPr lang="en-US" altLang="en-US" sz="1600" dirty="0">
                <a:latin typeface="Times New Roman" panose="02020603050405020304" pitchFamily="18" charset="0"/>
                <a:cs typeface="Times New Roman" panose="02020603050405020304" pitchFamily="18" charset="0"/>
              </a:rPr>
              <a:t> Desire to improve and meet standards.</a:t>
            </a:r>
          </a:p>
          <a:p>
            <a:pPr algn="just"/>
            <a:r>
              <a:rPr lang="en-US" altLang="en-US" sz="1600" b="1" dirty="0">
                <a:latin typeface="Times New Roman" panose="02020603050405020304" pitchFamily="18" charset="0"/>
                <a:cs typeface="Times New Roman" panose="02020603050405020304" pitchFamily="18" charset="0"/>
              </a:rPr>
              <a:t>Commitment</a:t>
            </a:r>
            <a:r>
              <a:rPr lang="en-US" altLang="en-US" sz="1600" dirty="0">
                <a:latin typeface="Times New Roman" panose="02020603050405020304" pitchFamily="18" charset="0"/>
                <a:cs typeface="Times New Roman" panose="02020603050405020304" pitchFamily="18" charset="0"/>
              </a:rPr>
              <a:t>: Sticking with goals despite difficulties.</a:t>
            </a:r>
          </a:p>
          <a:p>
            <a:pPr algn="just"/>
            <a:r>
              <a:rPr lang="en-US" altLang="en-US" sz="1600" b="1" dirty="0">
                <a:latin typeface="Times New Roman" panose="02020603050405020304" pitchFamily="18" charset="0"/>
                <a:cs typeface="Times New Roman" panose="02020603050405020304" pitchFamily="18" charset="0"/>
              </a:rPr>
              <a:t>Initiative</a:t>
            </a:r>
            <a:r>
              <a:rPr lang="en-US" altLang="en-US" sz="1600" dirty="0">
                <a:latin typeface="Times New Roman" panose="02020603050405020304" pitchFamily="18" charset="0"/>
                <a:cs typeface="Times New Roman" panose="02020603050405020304" pitchFamily="18" charset="0"/>
              </a:rPr>
              <a:t>: Readiness to act on opportunities.</a:t>
            </a:r>
          </a:p>
          <a:p>
            <a:pPr algn="just"/>
            <a:r>
              <a:rPr lang="en-US" altLang="en-US" sz="1600" b="1" dirty="0">
                <a:latin typeface="Times New Roman" panose="02020603050405020304" pitchFamily="18" charset="0"/>
                <a:cs typeface="Times New Roman" panose="02020603050405020304" pitchFamily="18" charset="0"/>
              </a:rPr>
              <a:t>Optimism/Resilience</a:t>
            </a:r>
            <a:r>
              <a:rPr lang="en-US" altLang="en-US" sz="1600" dirty="0">
                <a:latin typeface="Times New Roman" panose="02020603050405020304" pitchFamily="18" charset="0"/>
                <a:cs typeface="Times New Roman" panose="02020603050405020304" pitchFamily="18" charset="0"/>
              </a:rPr>
              <a:t>: Persisting through setbacks.</a:t>
            </a:r>
          </a:p>
          <a:p>
            <a:pPr algn="just"/>
            <a:r>
              <a:rPr lang="en-US" altLang="en-US" sz="1600" b="1" dirty="0">
                <a:latin typeface="Times New Roman" panose="02020603050405020304" pitchFamily="18" charset="0"/>
                <a:cs typeface="Times New Roman" panose="02020603050405020304" pitchFamily="18" charset="0"/>
              </a:rPr>
              <a:t>Self-Efficacy</a:t>
            </a:r>
            <a:r>
              <a:rPr lang="en-US" altLang="en-US" sz="1600" dirty="0">
                <a:latin typeface="Times New Roman" panose="02020603050405020304" pitchFamily="18" charset="0"/>
                <a:cs typeface="Times New Roman" panose="02020603050405020304" pitchFamily="18" charset="0"/>
              </a:rPr>
              <a:t>: Belief in your ability to succeed.</a:t>
            </a:r>
          </a:p>
          <a:p>
            <a:pPr algn="just"/>
            <a:endParaRPr lang="en-US" altLang="en-US" sz="1600" dirty="0">
              <a:latin typeface="Times New Roman" panose="02020603050405020304" pitchFamily="18" charset="0"/>
              <a:cs typeface="Times New Roman" panose="02020603050405020304" pitchFamily="18" charset="0"/>
            </a:endParaRPr>
          </a:p>
          <a:p>
            <a:pPr algn="just"/>
            <a:r>
              <a:rPr lang="en-US" altLang="en-US" sz="1600" b="1" dirty="0">
                <a:latin typeface="Times New Roman" panose="02020603050405020304" pitchFamily="18" charset="0"/>
                <a:cs typeface="Times New Roman" panose="02020603050405020304" pitchFamily="18" charset="0"/>
              </a:rPr>
              <a:t>How to Build Self-Motivation</a:t>
            </a:r>
            <a:endParaRPr lang="en-US" altLang="en-US" sz="1600" dirty="0">
              <a:latin typeface="Times New Roman" panose="02020603050405020304" pitchFamily="18" charset="0"/>
              <a:cs typeface="Times New Roman" panose="02020603050405020304" pitchFamily="18" charset="0"/>
            </a:endParaRPr>
          </a:p>
          <a:p>
            <a:pPr algn="just"/>
            <a:r>
              <a:rPr lang="en-US" altLang="en-US" sz="1600" b="1" dirty="0">
                <a:latin typeface="Times New Roman" panose="02020603050405020304" pitchFamily="18" charset="0"/>
                <a:cs typeface="Times New Roman" panose="02020603050405020304" pitchFamily="18" charset="0"/>
              </a:rPr>
              <a:t>Clarify Your "Why"</a:t>
            </a:r>
            <a:r>
              <a:rPr lang="en-US" altLang="en-US" sz="1600" dirty="0">
                <a:latin typeface="Times New Roman" panose="02020603050405020304" pitchFamily="18" charset="0"/>
                <a:cs typeface="Times New Roman" panose="02020603050405020304" pitchFamily="18" charset="0"/>
              </a:rPr>
              <a:t>: Understand your core values and purpose.</a:t>
            </a:r>
          </a:p>
          <a:p>
            <a:pPr algn="just"/>
            <a:r>
              <a:rPr lang="en-US" altLang="en-US" sz="1600" b="1" dirty="0">
                <a:latin typeface="Times New Roman" panose="02020603050405020304" pitchFamily="18" charset="0"/>
                <a:cs typeface="Times New Roman" panose="02020603050405020304" pitchFamily="18" charset="0"/>
              </a:rPr>
              <a:t>Set Clear Goals</a:t>
            </a:r>
            <a:r>
              <a:rPr lang="en-US" altLang="en-US" sz="1600" dirty="0">
                <a:latin typeface="Times New Roman" panose="02020603050405020304" pitchFamily="18" charset="0"/>
                <a:cs typeface="Times New Roman" panose="02020603050405020304" pitchFamily="18" charset="0"/>
              </a:rPr>
              <a:t>: Define specific, realistic short-term and long-term goals.</a:t>
            </a:r>
          </a:p>
          <a:p>
            <a:pPr algn="just"/>
            <a:r>
              <a:rPr lang="en-US" altLang="en-US" sz="1600" b="1" dirty="0">
                <a:latin typeface="Times New Roman" panose="02020603050405020304" pitchFamily="18" charset="0"/>
                <a:cs typeface="Times New Roman" panose="02020603050405020304" pitchFamily="18" charset="0"/>
              </a:rPr>
              <a:t>Build Habits</a:t>
            </a:r>
            <a:r>
              <a:rPr lang="en-US" altLang="en-US" sz="1600" dirty="0">
                <a:latin typeface="Times New Roman" panose="02020603050405020304" pitchFamily="18" charset="0"/>
                <a:cs typeface="Times New Roman" panose="02020603050405020304" pitchFamily="18" charset="0"/>
              </a:rPr>
              <a:t>: Link new actions to existing daily routines (e.g., "If I drink coffee, then I'll study for 5 mins").</a:t>
            </a:r>
          </a:p>
          <a:p>
            <a:pPr algn="just"/>
            <a:r>
              <a:rPr lang="en-US" altLang="en-US" sz="1600" b="1" dirty="0">
                <a:latin typeface="Times New Roman" panose="02020603050405020304" pitchFamily="18" charset="0"/>
                <a:cs typeface="Times New Roman" panose="02020603050405020304" pitchFamily="18" charset="0"/>
              </a:rPr>
              <a:t>Track Progress</a:t>
            </a:r>
            <a:r>
              <a:rPr lang="en-US" altLang="en-US" sz="1600" dirty="0">
                <a:latin typeface="Times New Roman" panose="02020603050405020304" pitchFamily="18" charset="0"/>
                <a:cs typeface="Times New Roman" panose="02020603050405020304" pitchFamily="18" charset="0"/>
              </a:rPr>
              <a:t>: Monitor achievements to build confidence and momentum.</a:t>
            </a:r>
          </a:p>
          <a:p>
            <a:pPr algn="just"/>
            <a:r>
              <a:rPr lang="en-US" altLang="en-US" sz="1600" dirty="0">
                <a:latin typeface="Times New Roman" panose="02020603050405020304" pitchFamily="18" charset="0"/>
                <a:cs typeface="Times New Roman" panose="02020603050405020304" pitchFamily="18" charset="0"/>
              </a:rPr>
              <a:t>Reward Yourself: Acknowledge small wins to stay positive.</a:t>
            </a:r>
          </a:p>
          <a:p>
            <a:pPr algn="just"/>
            <a:r>
              <a:rPr lang="en-US" altLang="en-US" sz="1600" dirty="0">
                <a:latin typeface="Times New Roman" panose="02020603050405020304" pitchFamily="18" charset="0"/>
                <a:cs typeface="Times New Roman" panose="02020603050405020304" pitchFamily="18" charset="0"/>
              </a:rPr>
              <a:t>Minimize Distractions: Create a focused environment by removing temptations.</a:t>
            </a:r>
          </a:p>
          <a:p>
            <a:pPr algn="just"/>
            <a:r>
              <a:rPr lang="en-US" altLang="en-US" sz="1600" dirty="0">
                <a:latin typeface="Times New Roman" panose="02020603050405020304" pitchFamily="18" charset="0"/>
                <a:cs typeface="Times New Roman" panose="02020603050405020304" pitchFamily="18" charset="0"/>
              </a:rPr>
              <a:t>Practice Positive Self-Talk: Maintain an optimistic mindset and filter negativity.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December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58312"/>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3" name="TextBox 2"/>
          <p:cNvSpPr txBox="1"/>
          <p:nvPr/>
        </p:nvSpPr>
        <p:spPr>
          <a:xfrm>
            <a:off x="2607310" y="215265"/>
            <a:ext cx="2656840" cy="521970"/>
          </a:xfrm>
          <a:prstGeom prst="rect">
            <a:avLst/>
          </a:prstGeom>
          <a:noFill/>
        </p:spPr>
        <p:txBody>
          <a:bodyPr wrap="square" rtlCol="0">
            <a:spAutoFit/>
          </a:bodyPr>
          <a:lstStyle/>
          <a:p>
            <a:r>
              <a:rPr lang="en-US" sz="2800" b="1" dirty="0">
                <a:solidFill>
                  <a:schemeClr val="tx2"/>
                </a:solidFill>
                <a:latin typeface="Times New Roman" panose="02020603050405020304" pitchFamily="18" charset="0"/>
                <a:cs typeface="Times New Roman" panose="02020603050405020304" pitchFamily="18" charset="0"/>
              </a:rPr>
              <a:t>Parent’s Pen</a:t>
            </a:r>
            <a:endParaRPr lang="en-IN" sz="28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p:cNvSpPr txBox="1"/>
          <p:nvPr/>
        </p:nvSpPr>
        <p:spPr>
          <a:xfrm>
            <a:off x="973395" y="862568"/>
            <a:ext cx="6371302" cy="368300"/>
          </a:xfrm>
          <a:prstGeom prst="rect">
            <a:avLst/>
          </a:prstGeom>
          <a:noFill/>
        </p:spPr>
        <p:txBody>
          <a:bodyPr wrap="square">
            <a:spAutoFit/>
          </a:bodyPr>
          <a:lstStyle/>
          <a:p>
            <a:r>
              <a:rPr lang="en-US" b="1" dirty="0">
                <a:solidFill>
                  <a:schemeClr val="tx2"/>
                </a:solidFill>
                <a:latin typeface="Times New Roman" panose="02020603050405020304" pitchFamily="18" charset="0"/>
                <a:cs typeface="Times New Roman" panose="02020603050405020304" pitchFamily="18" charset="0"/>
              </a:rPr>
              <a:t>                                Family Values</a:t>
            </a:r>
            <a:endParaRPr lang="en-IN" b="1" dirty="0">
              <a:solidFill>
                <a:schemeClr val="tx2"/>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92874" y="3357971"/>
            <a:ext cx="7014907" cy="67710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Family values are the guiding beliefs and priorities that shape how a family interacts, makes decisions, and functions as a unit. They act as a moral compass, helping members distinguish right from wrong and fostering a sense of identity and belonging. </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Common Core Family Values</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While unique to every home, several values are universally recognized for building strong bonds:</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Respect</a:t>
            </a:r>
            <a:r>
              <a:rPr kumimoji="0" lang="en-US" alt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 Valuing each member's thoughts, feelings, and boundaries, regardless of age.</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Honesty</a:t>
            </a:r>
            <a:r>
              <a:rPr kumimoji="0" lang="en-US" alt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 Prioritizing truthfulness to build a foundation of trust and reliability.</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Responsibility: Encouraging accountability for one's actions and contributing to household chores.</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Empathy and Compassion:</a:t>
            </a:r>
            <a:r>
              <a:rPr kumimoji="0" lang="en-US" alt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 Seeking to understand and share the feelings of others both inside and outside the home.</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Perseverance</a:t>
            </a:r>
            <a:r>
              <a:rPr kumimoji="0" lang="en-US" alt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 Teaching resilience to face challenges and mistakes as opportunities for growth. </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Why Family Values Matter</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Decision-Making</a:t>
            </a:r>
            <a:r>
              <a:rPr kumimoji="0" lang="en-US" alt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 They simplify complex choices by providing a pre-established set of priorities.</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Emotional Security</a:t>
            </a:r>
            <a:r>
              <a:rPr kumimoji="0" lang="en-US" alt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 Shared values create a predictable and safe environment, particularly for children</a:t>
            </a:r>
            <a:r>
              <a:rPr lang="en-US" altLang="en-US" sz="1400" dirty="0">
                <a:solidFill>
                  <a:prstClr val="black"/>
                </a:solidFill>
                <a:latin typeface="Trebuchet MS" panose="020B0603020202020204"/>
              </a:rPr>
              <a:t>.</a:t>
            </a:r>
            <a:endParaRPr kumimoji="0" lang="en-US" altLang="en-US"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Identity</a:t>
            </a:r>
            <a:r>
              <a:rPr kumimoji="0" lang="en-US" alt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 They define what the family stands for, helping children navigate outside influences and peer pressure. </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How to Establish Your Own Values</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Brainstorm</a:t>
            </a:r>
            <a:r>
              <a:rPr kumimoji="0" lang="en-US" alt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 Hold a family meeting to discuss what matters most to each person..</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Create Traditions</a:t>
            </a:r>
            <a:r>
              <a:rPr kumimoji="0" lang="en-US" alt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 Use shared meals, game nights, or volunteering to reinforce values through action</a:t>
            </a: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en-US"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altLang="en-US" sz="1400" dirty="0">
                <a:solidFill>
                  <a:prstClr val="black"/>
                </a:solidFill>
                <a:latin typeface="Trebuchet MS" panose="020B0603020202020204"/>
              </a:rPr>
              <a:t>Proud mother of </a:t>
            </a:r>
            <a:r>
              <a:rPr lang="en-US" altLang="en-US" sz="1400">
                <a:solidFill>
                  <a:prstClr val="black"/>
                </a:solidFill>
                <a:latin typeface="Trebuchet MS" panose="020B0603020202020204"/>
              </a:rPr>
              <a:t>drisha </a:t>
            </a:r>
            <a:endParaRPr kumimoji="0" lang="en-US" altLang="en-US"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54F1A57F-3C86-979D-F617-66FDB9F0F50F}"/>
              </a:ext>
            </a:extLst>
          </p:cNvPr>
          <p:cNvPicPr>
            <a:picLocks noChangeAspect="1"/>
          </p:cNvPicPr>
          <p:nvPr/>
        </p:nvPicPr>
        <p:blipFill>
          <a:blip r:embed="rId2"/>
          <a:stretch>
            <a:fillRect/>
          </a:stretch>
        </p:blipFill>
        <p:spPr>
          <a:xfrm>
            <a:off x="2787650" y="1465707"/>
            <a:ext cx="1676400" cy="1861483"/>
          </a:xfrm>
          <a:prstGeom prst="rect">
            <a:avLst/>
          </a:prstGeom>
          <a:solidFill>
            <a:schemeClr val="tx2"/>
          </a:solidFill>
          <a:ln w="76200">
            <a:solidFill>
              <a:schemeClr val="tx2"/>
            </a:solid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December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58312"/>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p:cNvSpPr txBox="1"/>
          <p:nvPr/>
        </p:nvSpPr>
        <p:spPr>
          <a:xfrm>
            <a:off x="125966" y="4084710"/>
            <a:ext cx="7086600" cy="6296019"/>
          </a:xfrm>
          <a:prstGeom prst="rect">
            <a:avLst/>
          </a:prstGeom>
          <a:noFill/>
        </p:spPr>
        <p:txBody>
          <a:bodyPr wrap="square">
            <a:spAutoFit/>
          </a:bodyPr>
          <a:lstStyle/>
          <a:p>
            <a:pPr algn="just">
              <a:lnSpc>
                <a:spcPct val="107000"/>
              </a:lnSpc>
              <a:spcAft>
                <a:spcPts val="800"/>
              </a:spcAft>
              <a:buNone/>
            </a:pPr>
            <a:r>
              <a:rPr lang="en-US" kern="100" dirty="0">
                <a:latin typeface="Times New Roman" panose="02020603050405020304" pitchFamily="18" charset="0"/>
                <a:ea typeface="Calibri" panose="020F0502020204030204" pitchFamily="34" charset="0"/>
                <a:cs typeface="Times New Roman" panose="02020603050405020304" pitchFamily="18" charset="0"/>
              </a:rPr>
              <a:t>A quiz competition based on the theme Vedas and Upanishads was successfully conducted on 16 December 2025. The objective of the quiz was to enhance students’ knowledge of ancient Indian scriptures and to promote awareness of our rich cultural and spiritual heritage. The competition witnessed enthusiastic participation from the four school houses namely Vishwami</a:t>
            </a:r>
            <a:r>
              <a:rPr lang="en-IN" kern="100" dirty="0">
                <a:latin typeface="Times New Roman" panose="02020603050405020304" pitchFamily="18" charset="0"/>
                <a:ea typeface="Calibri" panose="020F0502020204030204" pitchFamily="34" charset="0"/>
                <a:cs typeface="Times New Roman" panose="02020603050405020304" pitchFamily="18" charset="0"/>
              </a:rPr>
              <a:t>t</a:t>
            </a:r>
            <a:r>
              <a:rPr lang="en-US" kern="100" dirty="0">
                <a:latin typeface="Times New Roman" panose="02020603050405020304" pitchFamily="18" charset="0"/>
                <a:ea typeface="Calibri" panose="020F0502020204030204" pitchFamily="34" charset="0"/>
                <a:cs typeface="Times New Roman" panose="02020603050405020304" pitchFamily="18" charset="0"/>
              </a:rPr>
              <a:t>t</a:t>
            </a:r>
            <a:r>
              <a:rPr lang="en-IN" kern="100" dirty="0">
                <a:latin typeface="Times New Roman" panose="02020603050405020304" pitchFamily="18" charset="0"/>
                <a:ea typeface="Calibri" panose="020F0502020204030204" pitchFamily="34" charset="0"/>
                <a:cs typeface="Times New Roman" panose="02020603050405020304" pitchFamily="18" charset="0"/>
              </a:rPr>
              <a:t>er</a:t>
            </a:r>
            <a:r>
              <a:rPr lang="en-US" kern="100" dirty="0">
                <a:latin typeface="Times New Roman" panose="02020603050405020304" pitchFamily="18" charset="0"/>
                <a:ea typeface="Calibri" panose="020F0502020204030204" pitchFamily="34" charset="0"/>
                <a:cs typeface="Times New Roman" panose="02020603050405020304" pitchFamily="18" charset="0"/>
              </a:rPr>
              <a:t>,</a:t>
            </a:r>
            <a:r>
              <a:rPr lang="en-IN" kern="100" dirty="0">
                <a:latin typeface="Times New Roman" panose="02020603050405020304" pitchFamily="18" charset="0"/>
                <a:ea typeface="Calibri" panose="020F0502020204030204" pitchFamily="34" charset="0"/>
                <a:cs typeface="Times New Roman" panose="02020603050405020304" pitchFamily="18" charset="0"/>
              </a:rPr>
              <a:t> Varishaspati, </a:t>
            </a:r>
            <a:r>
              <a:rPr lang="en-US" kern="100" dirty="0">
                <a:latin typeface="Times New Roman" panose="02020603050405020304" pitchFamily="18" charset="0"/>
                <a:ea typeface="Calibri" panose="020F0502020204030204" pitchFamily="34" charset="0"/>
                <a:cs typeface="Times New Roman" panose="02020603050405020304" pitchFamily="18" charset="0"/>
              </a:rPr>
              <a:t>V</a:t>
            </a:r>
            <a:r>
              <a:rPr lang="en-IN" kern="100" dirty="0" err="1">
                <a:latin typeface="Times New Roman" panose="02020603050405020304" pitchFamily="18" charset="0"/>
                <a:ea typeface="Calibri" panose="020F0502020204030204" pitchFamily="34" charset="0"/>
                <a:cs typeface="Times New Roman" panose="02020603050405020304" pitchFamily="18" charset="0"/>
              </a:rPr>
              <a:t>ashishtha</a:t>
            </a:r>
            <a:r>
              <a:rPr lang="en-US" kern="100" dirty="0">
                <a:latin typeface="Times New Roman" panose="02020603050405020304" pitchFamily="18" charset="0"/>
                <a:ea typeface="Calibri" panose="020F0502020204030204" pitchFamily="34" charset="0"/>
                <a:cs typeface="Times New Roman" panose="02020603050405020304" pitchFamily="18" charset="0"/>
              </a:rPr>
              <a:t> and Drona. Students actively participated</a:t>
            </a:r>
            <a:r>
              <a:rPr lang="en-IN" kern="100" dirty="0">
                <a:latin typeface="Times New Roman" panose="02020603050405020304" pitchFamily="18" charset="0"/>
                <a:ea typeface="Calibri" panose="020F0502020204030204" pitchFamily="34" charset="0"/>
                <a:cs typeface="Times New Roman" panose="02020603050405020304" pitchFamily="18" charset="0"/>
              </a:rPr>
              <a:t> </a:t>
            </a:r>
            <a:r>
              <a:rPr lang="en-US" kern="100" dirty="0">
                <a:latin typeface="Times New Roman" panose="02020603050405020304" pitchFamily="18" charset="0"/>
                <a:ea typeface="Calibri" panose="020F0502020204030204" pitchFamily="34" charset="0"/>
                <a:cs typeface="Times New Roman" panose="02020603050405020304" pitchFamily="18" charset="0"/>
              </a:rPr>
              <a:t>and</a:t>
            </a:r>
            <a:r>
              <a:rPr lang="en-IN" kern="100" dirty="0">
                <a:latin typeface="Times New Roman" panose="02020603050405020304" pitchFamily="18" charset="0"/>
                <a:ea typeface="Calibri" panose="020F0502020204030204" pitchFamily="34" charset="0"/>
                <a:cs typeface="Times New Roman" panose="02020603050405020304" pitchFamily="18" charset="0"/>
              </a:rPr>
              <a:t> </a:t>
            </a:r>
            <a:r>
              <a:rPr lang="en-US" kern="100" dirty="0">
                <a:latin typeface="Times New Roman" panose="02020603050405020304" pitchFamily="18" charset="0"/>
                <a:ea typeface="Calibri" panose="020F0502020204030204" pitchFamily="34" charset="0"/>
                <a:cs typeface="Times New Roman" panose="02020603050405020304" pitchFamily="18" charset="0"/>
              </a:rPr>
              <a:t>displayed commendable understanding, confidence, and teamwork throughout the event. The quiz consisted of well-structured rounds that tested students’ knowledge, reasoning ability, and presence</a:t>
            </a:r>
            <a:r>
              <a:rPr lang="en-IN" kern="100" dirty="0">
                <a:latin typeface="Times New Roman" panose="02020603050405020304" pitchFamily="18" charset="0"/>
                <a:ea typeface="Calibri" panose="020F0502020204030204" pitchFamily="34" charset="0"/>
                <a:cs typeface="Times New Roman" panose="02020603050405020304" pitchFamily="18" charset="0"/>
              </a:rPr>
              <a:t> </a:t>
            </a:r>
            <a:r>
              <a:rPr lang="en-US" kern="100" dirty="0">
                <a:latin typeface="Times New Roman" panose="02020603050405020304" pitchFamily="18" charset="0"/>
                <a:ea typeface="Calibri" panose="020F0502020204030204" pitchFamily="34" charset="0"/>
                <a:cs typeface="Times New Roman" panose="02020603050405020304" pitchFamily="18" charset="0"/>
              </a:rPr>
              <a:t>of mind.</a:t>
            </a:r>
            <a:r>
              <a:rPr lang="en-IN" kern="100" dirty="0">
                <a:latin typeface="Times New Roman" panose="02020603050405020304" pitchFamily="18" charset="0"/>
                <a:ea typeface="Calibri" panose="020F0502020204030204" pitchFamily="34" charset="0"/>
                <a:cs typeface="Times New Roman" panose="02020603050405020304" pitchFamily="18" charset="0"/>
              </a:rPr>
              <a:t> </a:t>
            </a:r>
            <a:r>
              <a:rPr lang="en-US" kern="100" dirty="0">
                <a:latin typeface="Times New Roman" panose="02020603050405020304" pitchFamily="18" charset="0"/>
                <a:ea typeface="Calibri" panose="020F0502020204030204" pitchFamily="34" charset="0"/>
                <a:cs typeface="Times New Roman" panose="02020603050405020304" pitchFamily="18" charset="0"/>
              </a:rPr>
              <a:t>The participants showed great interest and maintained healthy competitive spirit during the competition .Based on the overall performance, the results were as follows :First Position: </a:t>
            </a:r>
            <a:r>
              <a:rPr lang="en-IN" kern="100" dirty="0">
                <a:latin typeface="Times New Roman" panose="02020603050405020304" pitchFamily="18" charset="0"/>
                <a:ea typeface="Calibri" panose="020F0502020204030204" pitchFamily="34" charset="0"/>
                <a:cs typeface="Times New Roman" panose="02020603050405020304" pitchFamily="18" charset="0"/>
              </a:rPr>
              <a:t>Varishaspati </a:t>
            </a:r>
            <a:r>
              <a:rPr lang="en-US" kern="100" dirty="0">
                <a:latin typeface="Times New Roman" panose="02020603050405020304" pitchFamily="18" charset="0"/>
                <a:ea typeface="Calibri" panose="020F0502020204030204" pitchFamily="34" charset="0"/>
                <a:cs typeface="Times New Roman" panose="02020603050405020304" pitchFamily="18" charset="0"/>
              </a:rPr>
              <a:t>House Second Position: </a:t>
            </a:r>
            <a:r>
              <a:rPr lang="en-US" kern="100" dirty="0" err="1">
                <a:latin typeface="Times New Roman" panose="02020603050405020304" pitchFamily="18" charset="0"/>
                <a:ea typeface="Calibri" panose="020F0502020204030204" pitchFamily="34" charset="0"/>
                <a:cs typeface="Times New Roman" panose="02020603050405020304" pitchFamily="18" charset="0"/>
              </a:rPr>
              <a:t>Vishwamit</a:t>
            </a:r>
            <a:r>
              <a:rPr lang="en-IN" kern="100" dirty="0" err="1">
                <a:latin typeface="Times New Roman" panose="02020603050405020304" pitchFamily="18" charset="0"/>
                <a:ea typeface="Calibri" panose="020F0502020204030204" pitchFamily="34" charset="0"/>
                <a:cs typeface="Times New Roman" panose="02020603050405020304" pitchFamily="18" charset="0"/>
              </a:rPr>
              <a:t>ter</a:t>
            </a:r>
            <a:r>
              <a:rPr lang="en-US" kern="100" dirty="0">
                <a:latin typeface="Times New Roman" panose="02020603050405020304" pitchFamily="18" charset="0"/>
                <a:ea typeface="Calibri" panose="020F0502020204030204" pitchFamily="34" charset="0"/>
                <a:cs typeface="Times New Roman" panose="02020603050405020304" pitchFamily="18" charset="0"/>
              </a:rPr>
              <a:t> House Third Position: Drona House </a:t>
            </a:r>
            <a:r>
              <a:rPr lang="en-IN" kern="100" dirty="0">
                <a:latin typeface="Times New Roman" panose="02020603050405020304" pitchFamily="18" charset="0"/>
                <a:ea typeface="Calibri" panose="020F0502020204030204" pitchFamily="34" charset="0"/>
                <a:cs typeface="Times New Roman" panose="02020603050405020304" pitchFamily="18" charset="0"/>
              </a:rPr>
              <a:t>Varishaspati </a:t>
            </a:r>
            <a:r>
              <a:rPr lang="en-US" kern="100" dirty="0">
                <a:latin typeface="Times New Roman" panose="02020603050405020304" pitchFamily="18" charset="0"/>
                <a:ea typeface="Calibri" panose="020F0502020204030204" pitchFamily="34" charset="0"/>
                <a:cs typeface="Times New Roman" panose="02020603050405020304" pitchFamily="18" charset="0"/>
              </a:rPr>
              <a:t>House secured the first position with excellent performance and consistent accuracy in responses. V</a:t>
            </a:r>
            <a:r>
              <a:rPr lang="en-IN" kern="100" dirty="0" err="1">
                <a:latin typeface="Times New Roman" panose="02020603050405020304" pitchFamily="18" charset="0"/>
                <a:ea typeface="Calibri" panose="020F0502020204030204" pitchFamily="34" charset="0"/>
                <a:cs typeface="Times New Roman" panose="02020603050405020304" pitchFamily="18" charset="0"/>
              </a:rPr>
              <a:t>ishwamitter</a:t>
            </a:r>
            <a:r>
              <a:rPr lang="en-IN" kern="100" dirty="0">
                <a:latin typeface="Times New Roman" panose="02020603050405020304" pitchFamily="18" charset="0"/>
                <a:ea typeface="Calibri" panose="020F0502020204030204" pitchFamily="34" charset="0"/>
                <a:cs typeface="Times New Roman" panose="02020603050405020304" pitchFamily="18" charset="0"/>
              </a:rPr>
              <a:t> h</a:t>
            </a:r>
            <a:r>
              <a:rPr lang="en-US" kern="100" dirty="0" err="1">
                <a:latin typeface="Times New Roman" panose="02020603050405020304" pitchFamily="18" charset="0"/>
                <a:ea typeface="Calibri" panose="020F0502020204030204" pitchFamily="34" charset="0"/>
                <a:cs typeface="Times New Roman" panose="02020603050405020304" pitchFamily="18" charset="0"/>
              </a:rPr>
              <a:t>ouse</a:t>
            </a:r>
            <a:r>
              <a:rPr lang="en-US" kern="100" dirty="0">
                <a:latin typeface="Times New Roman" panose="02020603050405020304" pitchFamily="18" charset="0"/>
                <a:ea typeface="Calibri" panose="020F0502020204030204" pitchFamily="34" charset="0"/>
                <a:cs typeface="Times New Roman" panose="02020603050405020304" pitchFamily="18" charset="0"/>
              </a:rPr>
              <a:t> stood second, followed closely by Drona House at third position. The quiz competition proved to be an enriching and educational experience for all participants. It successfully met its objectives and encouraged students to learn beyond textbooks while fostering teamwork and confidence. The event concluded on a positive note with appreciation for all participating houses.</a:t>
            </a:r>
            <a:endParaRPr lang="en-IN"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p:cNvSpPr txBox="1"/>
          <p:nvPr/>
        </p:nvSpPr>
        <p:spPr>
          <a:xfrm>
            <a:off x="455193" y="320291"/>
            <a:ext cx="6833257" cy="523220"/>
          </a:xfrm>
          <a:prstGeom prst="rect">
            <a:avLst/>
          </a:prstGeom>
          <a:noFill/>
        </p:spPr>
        <p:txBody>
          <a:bodyPr wrap="square">
            <a:spAutoFit/>
          </a:bodyPr>
          <a:lstStyle/>
          <a:p>
            <a:r>
              <a:rPr lang="en-US" sz="2000" b="1" dirty="0">
                <a:solidFill>
                  <a:schemeClr val="tx2"/>
                </a:solidFill>
                <a:latin typeface="Times New Roman" panose="02020603050405020304" pitchFamily="18" charset="0"/>
                <a:cs typeface="Times New Roman" panose="02020603050405020304" pitchFamily="18" charset="0"/>
              </a:rPr>
              <a:t> </a:t>
            </a:r>
            <a:r>
              <a:rPr lang="en-US" sz="2400" b="1" dirty="0">
                <a:solidFill>
                  <a:schemeClr val="tx2"/>
                </a:solidFill>
                <a:latin typeface="Times New Roman" panose="02020603050405020304" pitchFamily="18" charset="0"/>
                <a:cs typeface="Times New Roman" panose="02020603050405020304" pitchFamily="18" charset="0"/>
              </a:rPr>
              <a:t>            </a:t>
            </a:r>
            <a:r>
              <a:rPr lang="en-US" sz="2800" b="1" dirty="0">
                <a:solidFill>
                  <a:schemeClr val="tx2"/>
                </a:solidFill>
                <a:latin typeface="Times New Roman" panose="02020603050405020304" pitchFamily="18" charset="0"/>
                <a:cs typeface="Times New Roman" panose="02020603050405020304" pitchFamily="18" charset="0"/>
              </a:rPr>
              <a:t>Quiz on Vedas And Upanishads</a:t>
            </a:r>
            <a:endParaRPr lang="en-IN" sz="2000" b="1" dirty="0">
              <a:solidFill>
                <a:schemeClr val="tx2"/>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635250" y="872845"/>
            <a:ext cx="2590800" cy="307777"/>
          </a:xfrm>
          <a:prstGeom prst="rect">
            <a:avLst/>
          </a:prstGeom>
          <a:noFill/>
        </p:spPr>
        <p:txBody>
          <a:bodyPr wrap="square" rtlCol="0">
            <a:spAutoFit/>
          </a:bodyPr>
          <a:lstStyle/>
          <a:p>
            <a:r>
              <a:rPr lang="en-US" sz="1400" b="1" dirty="0">
                <a:solidFill>
                  <a:schemeClr val="tx2"/>
                </a:solidFill>
                <a:latin typeface="Times New Roman" panose="02020603050405020304" pitchFamily="18" charset="0"/>
                <a:cs typeface="Times New Roman" panose="02020603050405020304" pitchFamily="18" charset="0"/>
              </a:rPr>
              <a:t>         By:- Ms. </a:t>
            </a:r>
            <a:r>
              <a:rPr lang="en-IN" sz="1400" b="1" dirty="0">
                <a:solidFill>
                  <a:schemeClr val="tx2"/>
                </a:solidFill>
                <a:latin typeface="Times New Roman" panose="02020603050405020304" pitchFamily="18" charset="0"/>
                <a:cs typeface="Times New Roman" panose="02020603050405020304" pitchFamily="18" charset="0"/>
              </a:rPr>
              <a:t>K</a:t>
            </a:r>
            <a:r>
              <a:rPr lang="en-US" sz="1400" b="1" dirty="0" err="1">
                <a:solidFill>
                  <a:schemeClr val="tx2"/>
                </a:solidFill>
                <a:latin typeface="Times New Roman" panose="02020603050405020304" pitchFamily="18" charset="0"/>
                <a:cs typeface="Times New Roman" panose="02020603050405020304" pitchFamily="18" charset="0"/>
              </a:rPr>
              <a:t>ajal</a:t>
            </a:r>
            <a:endParaRPr lang="en-IN" sz="1400" b="1" dirty="0">
              <a:solidFill>
                <a:schemeClr val="tx2"/>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25966" y="1382547"/>
            <a:ext cx="3652284" cy="2534981"/>
          </a:xfrm>
          <a:prstGeom prst="rect">
            <a:avLst/>
          </a:prstGeom>
          <a:ln w="57150">
            <a:solidFill>
              <a:schemeClr val="bg2">
                <a:lumMod val="10000"/>
              </a:schemeClr>
            </a:solidFill>
          </a:ln>
        </p:spPr>
      </p:pic>
      <p:pic>
        <p:nvPicPr>
          <p:cNvPr id="7" name="Picture 6"/>
          <p:cNvPicPr>
            <a:picLocks noChangeAspect="1"/>
          </p:cNvPicPr>
          <p:nvPr/>
        </p:nvPicPr>
        <p:blipFill>
          <a:blip r:embed="rId3"/>
          <a:stretch>
            <a:fillRect/>
          </a:stretch>
        </p:blipFill>
        <p:spPr>
          <a:xfrm>
            <a:off x="3930650" y="1382547"/>
            <a:ext cx="3499884" cy="2551517"/>
          </a:xfrm>
          <a:prstGeom prst="rect">
            <a:avLst/>
          </a:prstGeom>
          <a:ln w="57150">
            <a:solidFill>
              <a:schemeClr val="tx1"/>
            </a:solid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B3FE9-4CB3-3DA0-8A26-4DD4C47270D7}"/>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A1D5DF36-26B9-651C-F2A5-F38C5D81DADC}"/>
              </a:ext>
            </a:extLst>
          </p:cNvPr>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627E3923-85EE-F068-308B-1444B62C1968}"/>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December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E9B9BAB5-D4B3-97C2-9258-4686F447DFDD}"/>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CB8A86C9-EED8-0048-B3E3-B4D8E2799F29}"/>
              </a:ext>
            </a:extLst>
          </p:cNvPr>
          <p:cNvSpPr/>
          <p:nvPr/>
        </p:nvSpPr>
        <p:spPr>
          <a:xfrm>
            <a:off x="0" y="158312"/>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52C9EF2B-17F6-1CC2-456A-A166B12B7F98}"/>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a:extLst>
              <a:ext uri="{FF2B5EF4-FFF2-40B4-BE49-F238E27FC236}">
                <a16:creationId xmlns:a16="http://schemas.microsoft.com/office/drawing/2014/main" id="{5E6E52FA-9E96-64C9-4E93-38F1D5BCA311}"/>
              </a:ext>
            </a:extLst>
          </p:cNvPr>
          <p:cNvSpPr txBox="1"/>
          <p:nvPr/>
        </p:nvSpPr>
        <p:spPr>
          <a:xfrm>
            <a:off x="125966" y="4084709"/>
            <a:ext cx="7086600" cy="5908477"/>
          </a:xfrm>
          <a:prstGeom prst="rect">
            <a:avLst/>
          </a:prstGeom>
          <a:noFill/>
        </p:spPr>
        <p:txBody>
          <a:bodyPr wrap="square">
            <a:spAutoFit/>
          </a:bodyPr>
          <a:lstStyle/>
          <a:p>
            <a:pPr algn="just">
              <a:lnSpc>
                <a:spcPct val="107000"/>
              </a:lnSpc>
              <a:spcAft>
                <a:spcPts val="800"/>
              </a:spcAft>
              <a:buNone/>
            </a:pP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To give a powerful reminder of moral strength, national pride our school celebrated Martyrdom day on 24 December . The occasion was graced by our esteemed Director </a:t>
            </a:r>
            <a:r>
              <a:rPr lang="en-US" kern="100" dirty="0" err="1">
                <a:effectLst/>
                <a:latin typeface="Times New Roman" panose="02020603050405020304" pitchFamily="18" charset="0"/>
                <a:ea typeface="Calibri" panose="020F0502020204030204" pitchFamily="34" charset="0"/>
                <a:cs typeface="Times New Roman" panose="02020603050405020304" pitchFamily="18" charset="0"/>
              </a:rPr>
              <a:t>Er</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effectLst/>
                <a:latin typeface="Times New Roman" panose="02020603050405020304" pitchFamily="18" charset="0"/>
                <a:ea typeface="Calibri" panose="020F0502020204030204" pitchFamily="34" charset="0"/>
                <a:cs typeface="Times New Roman" panose="02020603050405020304" pitchFamily="18" charset="0"/>
              </a:rPr>
              <a:t>Pawan</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 Mahajan, Chairman Captain Salil Mahajan, , and Manageress Mrs. Pinky Mahajan and Principal </a:t>
            </a:r>
            <a:r>
              <a:rPr lang="en-US" kern="100" dirty="0" err="1">
                <a:effectLst/>
                <a:latin typeface="Times New Roman" panose="02020603050405020304" pitchFamily="18" charset="0"/>
                <a:ea typeface="Calibri" panose="020F0502020204030204" pitchFamily="34" charset="0"/>
                <a:cs typeface="Times New Roman" panose="02020603050405020304" pitchFamily="18" charset="0"/>
              </a:rPr>
              <a:t>Dr</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effectLst/>
                <a:latin typeface="Times New Roman" panose="02020603050405020304" pitchFamily="18" charset="0"/>
                <a:ea typeface="Calibri" panose="020F0502020204030204" pitchFamily="34" charset="0"/>
                <a:cs typeface="Times New Roman" panose="02020603050405020304" pitchFamily="18" charset="0"/>
              </a:rPr>
              <a:t>Neeraj</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 Mohan </a:t>
            </a:r>
            <a:r>
              <a:rPr lang="en-US" kern="100" dirty="0" err="1">
                <a:effectLst/>
                <a:latin typeface="Times New Roman" panose="02020603050405020304" pitchFamily="18" charset="0"/>
                <a:ea typeface="Calibri" panose="020F0502020204030204" pitchFamily="34" charset="0"/>
                <a:cs typeface="Times New Roman" panose="02020603050405020304" pitchFamily="18" charset="0"/>
              </a:rPr>
              <a:t>Puri</a:t>
            </a: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The event began with the ceremonial lighting of the lamp, setting a divine tone for the day. Students beautifully sang the shabad related to their history , paying homage to the legacy of sahib jade zorzwar Singh ji, Fateh Singh, Ajit Singh ji and Jujhar Singh ji through soulful music. </a:t>
            </a:r>
          </a:p>
          <a:p>
            <a:pPr algn="just">
              <a:lnSpc>
                <a:spcPct val="107000"/>
              </a:lnSpc>
              <a:spcAft>
                <a:spcPts val="800"/>
              </a:spcAft>
              <a:buNone/>
            </a:pP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This was followed by an impressive dramatization that showcased the journey of Sahibzada Ji, In his address, </a:t>
            </a: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Director Er</a:t>
            </a:r>
            <a:r>
              <a:rPr lang="en-IN" kern="100" dirty="0">
                <a:latin typeface="Times New Roman" panose="02020603050405020304" pitchFamily="18" charset="0"/>
                <a:ea typeface="Calibri" panose="020F0502020204030204" pitchFamily="34" charset="0"/>
                <a:cs typeface="Times New Roman" panose="02020603050405020304" pitchFamily="18" charset="0"/>
              </a:rPr>
              <a:t>. Pawan Mahajan</a:t>
            </a: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 shared valuable words of wisdom, urging students to walk on the path of righteousness and emulate the virtues of Sahibzada in their live</a:t>
            </a: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s.</a:t>
            </a:r>
          </a:p>
          <a:p>
            <a:pPr algn="just">
              <a:lnSpc>
                <a:spcPct val="107000"/>
              </a:lnSpc>
              <a:spcAft>
                <a:spcPts val="800"/>
              </a:spcAft>
              <a:buNone/>
            </a:pPr>
            <a:r>
              <a:rPr lang="en-IN" kern="100" dirty="0">
                <a:latin typeface="Times New Roman" panose="02020603050405020304" pitchFamily="18" charset="0"/>
                <a:ea typeface="Calibri" panose="020F0502020204030204" pitchFamily="34" charset="0"/>
                <a:cs typeface="Times New Roman" panose="02020603050405020304" pitchFamily="18" charset="0"/>
              </a:rPr>
              <a:t>Chairman Captain Salil Mahajan </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explained their sacrifice when they were </a:t>
            </a:r>
            <a:r>
              <a:rPr lang="en-US" kern="100" dirty="0">
                <a:latin typeface="Times New Roman" panose="02020603050405020304" pitchFamily="18" charset="0"/>
                <a:ea typeface="Calibri" panose="020F0502020204030204" pitchFamily="34" charset="0"/>
                <a:cs typeface="Times New Roman" panose="02020603050405020304" pitchFamily="18" charset="0"/>
              </a:rPr>
              <a:t>bricked alive in the wall for refusing to convert to Islam in Sirhind </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Chairman Captain Salil Mahajan and Manageress Mrs. Pinky Mahajan </a:t>
            </a: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and principal </a:t>
            </a:r>
            <a:r>
              <a:rPr lang="en-IN" kern="100" dirty="0" err="1">
                <a:effectLst/>
                <a:latin typeface="Times New Roman" panose="02020603050405020304" pitchFamily="18" charset="0"/>
                <a:ea typeface="Calibri" panose="020F0502020204030204" pitchFamily="34" charset="0"/>
                <a:cs typeface="Times New Roman" panose="02020603050405020304" pitchFamily="18" charset="0"/>
              </a:rPr>
              <a:t>Dr.</a:t>
            </a: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 Neeraj Mohan Puri </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 praised the dedication of students and staff for putting together such a meaningful and culturally rich celebration</a:t>
            </a:r>
            <a:r>
              <a:rPr lang="en-US" kern="100" dirty="0">
                <a:latin typeface="Times New Roman" panose="02020603050405020304" pitchFamily="18" charset="0"/>
                <a:ea typeface="Calibri" panose="020F0502020204030204" pitchFamily="34" charset="0"/>
                <a:cs typeface="Times New Roman" panose="02020603050405020304" pitchFamily="18" charset="0"/>
              </a:rPr>
              <a:t>.</a:t>
            </a:r>
            <a:r>
              <a:rPr lang="en-IN" kern="100" dirty="0">
                <a:latin typeface="Times New Roman" panose="02020603050405020304" pitchFamily="18" charset="0"/>
                <a:ea typeface="Calibri" panose="020F0502020204030204" pitchFamily="34" charset="0"/>
                <a:cs typeface="Times New Roman" panose="02020603050405020304" pitchFamily="18" charset="0"/>
              </a:rPr>
              <a:t> Also give them best wishes for new year.</a:t>
            </a:r>
            <a:r>
              <a:rPr lang="en-US" kern="100" dirty="0">
                <a:latin typeface="Times New Roman" panose="02020603050405020304" pitchFamily="18" charset="0"/>
                <a:ea typeface="Calibri" panose="020F0502020204030204" pitchFamily="34" charset="0"/>
                <a:cs typeface="Times New Roman" panose="02020603050405020304" pitchFamily="18" charset="0"/>
              </a:rPr>
              <a:t> </a:t>
            </a:r>
            <a:endParaRPr lang="en-IN"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D731AD9-33B1-D830-D7D6-9A785517B6ED}"/>
              </a:ext>
            </a:extLst>
          </p:cNvPr>
          <p:cNvSpPr txBox="1"/>
          <p:nvPr/>
        </p:nvSpPr>
        <p:spPr>
          <a:xfrm>
            <a:off x="125967" y="320291"/>
            <a:ext cx="7162484" cy="461665"/>
          </a:xfrm>
          <a:prstGeom prst="rect">
            <a:avLst/>
          </a:prstGeom>
          <a:noFill/>
        </p:spPr>
        <p:txBody>
          <a:bodyPr wrap="square">
            <a:spAutoFit/>
          </a:bodyPr>
          <a:lstStyle/>
          <a:p>
            <a:r>
              <a:rPr lang="en-US" sz="2400" b="1" dirty="0">
                <a:solidFill>
                  <a:schemeClr val="tx2"/>
                </a:solidFill>
                <a:latin typeface="Times New Roman" panose="02020603050405020304" pitchFamily="18" charset="0"/>
                <a:cs typeface="Times New Roman" panose="02020603050405020304" pitchFamily="18" charset="0"/>
              </a:rPr>
              <a:t>          Martyrdom Day Of Char Sahibzade</a:t>
            </a:r>
            <a:endParaRPr lang="en-IN" sz="2000" b="1" dirty="0">
              <a:solidFill>
                <a:schemeClr val="tx2"/>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E431C24-00B9-7955-94B3-B1BF790EBB3A}"/>
              </a:ext>
            </a:extLst>
          </p:cNvPr>
          <p:cNvSpPr txBox="1"/>
          <p:nvPr/>
        </p:nvSpPr>
        <p:spPr>
          <a:xfrm>
            <a:off x="2635250" y="872845"/>
            <a:ext cx="2590800" cy="338554"/>
          </a:xfrm>
          <a:prstGeom prst="rect">
            <a:avLst/>
          </a:prstGeom>
          <a:noFill/>
        </p:spPr>
        <p:txBody>
          <a:bodyPr wrap="square" rtlCol="0">
            <a:spAutoFit/>
          </a:bodyPr>
          <a:lstStyle/>
          <a:p>
            <a:r>
              <a:rPr lang="en-US" sz="1400" b="1" dirty="0">
                <a:solidFill>
                  <a:schemeClr val="tx2"/>
                </a:solidFill>
                <a:latin typeface="Times New Roman" panose="02020603050405020304" pitchFamily="18" charset="0"/>
                <a:cs typeface="Times New Roman" panose="02020603050405020304" pitchFamily="18" charset="0"/>
              </a:rPr>
              <a:t> </a:t>
            </a:r>
            <a:r>
              <a:rPr lang="en-US" sz="1600" b="1" dirty="0">
                <a:solidFill>
                  <a:schemeClr val="tx2"/>
                </a:solidFill>
                <a:latin typeface="Times New Roman" panose="02020603050405020304" pitchFamily="18" charset="0"/>
                <a:cs typeface="Times New Roman" panose="02020603050405020304" pitchFamily="18" charset="0"/>
              </a:rPr>
              <a:t>By:- Ms. Navneet</a:t>
            </a:r>
            <a:endParaRPr lang="en-IN" sz="1400" b="1" dirty="0">
              <a:solidFill>
                <a:schemeClr val="tx2"/>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DAFDEEE-14B5-8C48-9C6D-84F39B8DBED2}"/>
              </a:ext>
            </a:extLst>
          </p:cNvPr>
          <p:cNvPicPr>
            <a:picLocks noChangeAspect="1"/>
          </p:cNvPicPr>
          <p:nvPr/>
        </p:nvPicPr>
        <p:blipFill>
          <a:blip r:embed="rId2"/>
          <a:stretch>
            <a:fillRect/>
          </a:stretch>
        </p:blipFill>
        <p:spPr>
          <a:xfrm>
            <a:off x="125966" y="1382547"/>
            <a:ext cx="3652284" cy="2534981"/>
          </a:xfrm>
          <a:prstGeom prst="rect">
            <a:avLst/>
          </a:prstGeom>
          <a:ln w="57150">
            <a:solidFill>
              <a:schemeClr val="bg2">
                <a:lumMod val="10000"/>
              </a:schemeClr>
            </a:solidFill>
          </a:ln>
        </p:spPr>
      </p:pic>
      <p:pic>
        <p:nvPicPr>
          <p:cNvPr id="7" name="Picture 6">
            <a:extLst>
              <a:ext uri="{FF2B5EF4-FFF2-40B4-BE49-F238E27FC236}">
                <a16:creationId xmlns:a16="http://schemas.microsoft.com/office/drawing/2014/main" id="{BE4EF091-2150-F023-DA2B-FE7FE5ACEBEF}"/>
              </a:ext>
            </a:extLst>
          </p:cNvPr>
          <p:cNvPicPr>
            <a:picLocks noChangeAspect="1"/>
          </p:cNvPicPr>
          <p:nvPr/>
        </p:nvPicPr>
        <p:blipFill>
          <a:blip r:embed="rId3"/>
          <a:stretch>
            <a:fillRect/>
          </a:stretch>
        </p:blipFill>
        <p:spPr>
          <a:xfrm>
            <a:off x="3930650" y="1382547"/>
            <a:ext cx="3499884" cy="2551517"/>
          </a:xfrm>
          <a:prstGeom prst="rect">
            <a:avLst/>
          </a:prstGeom>
          <a:ln w="57150">
            <a:solidFill>
              <a:schemeClr val="tx1"/>
            </a:solidFill>
          </a:ln>
        </p:spPr>
      </p:pic>
      <p:pic>
        <p:nvPicPr>
          <p:cNvPr id="3" name="Picture 2">
            <a:extLst>
              <a:ext uri="{FF2B5EF4-FFF2-40B4-BE49-F238E27FC236}">
                <a16:creationId xmlns:a16="http://schemas.microsoft.com/office/drawing/2014/main" id="{9128D96C-196F-38CB-F810-64B08C3F960F}"/>
              </a:ext>
            </a:extLst>
          </p:cNvPr>
          <p:cNvPicPr>
            <a:picLocks noChangeAspect="1"/>
          </p:cNvPicPr>
          <p:nvPr/>
        </p:nvPicPr>
        <p:blipFill>
          <a:blip r:embed="rId4"/>
          <a:stretch>
            <a:fillRect/>
          </a:stretch>
        </p:blipFill>
        <p:spPr>
          <a:xfrm>
            <a:off x="3930650" y="1381815"/>
            <a:ext cx="3521087" cy="2551517"/>
          </a:xfrm>
          <a:prstGeom prst="rect">
            <a:avLst/>
          </a:prstGeom>
        </p:spPr>
      </p:pic>
      <p:pic>
        <p:nvPicPr>
          <p:cNvPr id="5" name="Picture 4">
            <a:extLst>
              <a:ext uri="{FF2B5EF4-FFF2-40B4-BE49-F238E27FC236}">
                <a16:creationId xmlns:a16="http://schemas.microsoft.com/office/drawing/2014/main" id="{F3559407-E753-33DC-2781-30CA7BB2A84C}"/>
              </a:ext>
            </a:extLst>
          </p:cNvPr>
          <p:cNvPicPr>
            <a:picLocks noChangeAspect="1"/>
          </p:cNvPicPr>
          <p:nvPr/>
        </p:nvPicPr>
        <p:blipFill>
          <a:blip r:embed="rId5"/>
          <a:stretch>
            <a:fillRect/>
          </a:stretch>
        </p:blipFill>
        <p:spPr>
          <a:xfrm>
            <a:off x="179698" y="1352236"/>
            <a:ext cx="3598552" cy="2534981"/>
          </a:xfrm>
          <a:prstGeom prst="rect">
            <a:avLst/>
          </a:prstGeom>
        </p:spPr>
      </p:pic>
    </p:spTree>
    <p:extLst>
      <p:ext uri="{BB962C8B-B14F-4D97-AF65-F5344CB8AC3E}">
        <p14:creationId xmlns:p14="http://schemas.microsoft.com/office/powerpoint/2010/main" val="2093017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December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58312"/>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p:cNvSpPr txBox="1"/>
          <p:nvPr/>
        </p:nvSpPr>
        <p:spPr>
          <a:xfrm>
            <a:off x="88900" y="5184140"/>
            <a:ext cx="7270750" cy="4756150"/>
          </a:xfrm>
          <a:prstGeom prst="rect">
            <a:avLst/>
          </a:prstGeom>
          <a:noFill/>
        </p:spPr>
        <p:txBody>
          <a:bodyPr wrap="square">
            <a:noAutofit/>
          </a:bodyPr>
          <a:lstStyle/>
          <a:p>
            <a:pPr algn="just">
              <a:lnSpc>
                <a:spcPct val="107000"/>
              </a:lnSpc>
              <a:spcAft>
                <a:spcPts val="800"/>
              </a:spcAft>
              <a:buNone/>
            </a:pPr>
            <a:r>
              <a:rPr lang="en-US" altLang="en-US" kern="100" dirty="0">
                <a:effectLst/>
                <a:latin typeface="Times New Roman" panose="02020603050405020304" pitchFamily="18" charset="0"/>
                <a:ea typeface="Calibri" panose="020F0502020204030204" pitchFamily="34" charset="0"/>
                <a:cs typeface="Times New Roman" panose="02020603050405020304" pitchFamily="18" charset="0"/>
              </a:rPr>
              <a:t>Modern Sandeepni School, Pathankot  organized a Phonics Workshop on 6th December 2025 in the school auditorium. The session was conducted by kindergarten teachers under the guidance of our Honourable Principal Dr. Neeraj Mohan Puri and ma’am M.S Navjot Mahajan to create awareness among parents about phonics sound.</a:t>
            </a:r>
          </a:p>
          <a:p>
            <a:pPr algn="just">
              <a:lnSpc>
                <a:spcPct val="107000"/>
              </a:lnSpc>
              <a:spcAft>
                <a:spcPts val="800"/>
              </a:spcAft>
              <a:buNone/>
            </a:pPr>
            <a:r>
              <a:rPr lang="en-US" altLang="en-US"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altLang="en-US" kern="100" dirty="0">
                <a:latin typeface="Times New Roman" panose="02020603050405020304" pitchFamily="18" charset="0"/>
                <a:ea typeface="Calibri" panose="020F0502020204030204" pitchFamily="34" charset="0"/>
                <a:cs typeface="Times New Roman" panose="02020603050405020304" pitchFamily="18" charset="0"/>
              </a:rPr>
              <a:t>Mr Shashi </a:t>
            </a:r>
            <a:r>
              <a:rPr lang="en-IN" altLang="en-US" kern="100" dirty="0" err="1">
                <a:latin typeface="Times New Roman" panose="02020603050405020304" pitchFamily="18" charset="0"/>
                <a:ea typeface="Calibri" panose="020F0502020204030204" pitchFamily="34" charset="0"/>
                <a:cs typeface="Times New Roman" panose="02020603050405020304" pitchFamily="18" charset="0"/>
              </a:rPr>
              <a:t>Bhushan</a:t>
            </a:r>
            <a:r>
              <a:rPr lang="en-IN" altLang="en-US" kern="100" dirty="0">
                <a:latin typeface="Times New Roman" panose="02020603050405020304" pitchFamily="18" charset="0"/>
                <a:ea typeface="Calibri" panose="020F0502020204030204" pitchFamily="34" charset="0"/>
                <a:cs typeface="Times New Roman" panose="02020603050405020304" pitchFamily="18" charset="0"/>
              </a:rPr>
              <a:t> also provide certain tips to the students </a:t>
            </a:r>
            <a:r>
              <a:rPr lang="en-US" altLang="en-US" kern="100" dirty="0">
                <a:effectLst/>
                <a:latin typeface="Times New Roman" panose="02020603050405020304" pitchFamily="18" charset="0"/>
                <a:ea typeface="Calibri" panose="020F0502020204030204" pitchFamily="34" charset="0"/>
                <a:cs typeface="Times New Roman" panose="02020603050405020304" pitchFamily="18" charset="0"/>
              </a:rPr>
              <a:t>to raise awareness about phonics among parents and showcase the efforts of kindergarten students.</a:t>
            </a:r>
          </a:p>
          <a:p>
            <a:pPr algn="just">
              <a:lnSpc>
                <a:spcPct val="107000"/>
              </a:lnSpc>
              <a:spcAft>
                <a:spcPts val="800"/>
              </a:spcAft>
              <a:buNone/>
            </a:pPr>
            <a:r>
              <a:rPr lang="en-US" altLang="en-US" kern="100" dirty="0">
                <a:effectLst/>
                <a:latin typeface="Times New Roman" panose="02020603050405020304" pitchFamily="18" charset="0"/>
                <a:ea typeface="Calibri" panose="020F0502020204030204" pitchFamily="34" charset="0"/>
                <a:cs typeface="Times New Roman" panose="02020603050405020304" pitchFamily="18" charset="0"/>
              </a:rPr>
              <a:t>Parents thoroughly enjoyed the phonics session, appreciating the interactive activities and efforts of the teachers and students. The workshop was praised for making phonics learning fun and engaging. Many parents expressed gratitude for the valuable insights gained. Overall, it was a highly appreciated session</a:t>
            </a:r>
            <a:r>
              <a:rPr lang="en-US" altLang="en-US" sz="16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buNone/>
            </a:pPr>
            <a:endParaRPr lang="en-US" alt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p:cNvSpPr txBox="1"/>
          <p:nvPr/>
        </p:nvSpPr>
        <p:spPr>
          <a:xfrm>
            <a:off x="495935" y="326954"/>
            <a:ext cx="6833257" cy="400110"/>
          </a:xfrm>
          <a:prstGeom prst="rect">
            <a:avLst/>
          </a:prstGeom>
          <a:noFill/>
        </p:spPr>
        <p:txBody>
          <a:bodyPr wrap="square">
            <a:spAutoFit/>
          </a:bodyPr>
          <a:lstStyle/>
          <a:p>
            <a:r>
              <a:rPr lang="en-US" sz="2000" b="1" dirty="0">
                <a:solidFill>
                  <a:schemeClr val="tx2"/>
                </a:solidFill>
                <a:latin typeface="Times New Roman" panose="02020603050405020304" pitchFamily="18" charset="0"/>
                <a:cs typeface="Times New Roman" panose="02020603050405020304" pitchFamily="18" charset="0"/>
              </a:rPr>
              <a:t>                           Phonics Workshop</a:t>
            </a:r>
            <a:endParaRPr lang="en-IN" sz="2000" b="1" dirty="0">
              <a:solidFill>
                <a:schemeClr val="tx2"/>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540963" y="652205"/>
            <a:ext cx="2743200" cy="584775"/>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         </a:t>
            </a:r>
          </a:p>
          <a:p>
            <a:r>
              <a:rPr lang="en-US" sz="1600" b="1" dirty="0">
                <a:solidFill>
                  <a:schemeClr val="tx2"/>
                </a:solidFill>
                <a:latin typeface="Times New Roman" panose="02020603050405020304" pitchFamily="18" charset="0"/>
                <a:cs typeface="Times New Roman" panose="02020603050405020304" pitchFamily="18" charset="0"/>
              </a:rPr>
              <a:t>  By:- Ms. Pooja</a:t>
            </a:r>
            <a:endParaRPr lang="en-IN" sz="1600" b="1" dirty="0">
              <a:solidFill>
                <a:schemeClr val="tx2"/>
              </a:solidFill>
              <a:latin typeface="Times New Roman" panose="02020603050405020304" pitchFamily="18" charset="0"/>
              <a:cs typeface="Times New Roman" panose="02020603050405020304" pitchFamily="18" charset="0"/>
            </a:endParaRPr>
          </a:p>
        </p:txBody>
      </p:sp>
      <p:pic>
        <p:nvPicPr>
          <p:cNvPr id="16" name="image1.png"/>
          <p:cNvPicPr/>
          <p:nvPr/>
        </p:nvPicPr>
        <p:blipFill>
          <a:blip r:embed="rId2"/>
          <a:srcRect/>
          <a:stretch>
            <a:fillRect/>
          </a:stretch>
        </p:blipFill>
        <p:spPr>
          <a:xfrm>
            <a:off x="88900" y="1365250"/>
            <a:ext cx="7362825" cy="366712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3843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December </a:t>
            </a:r>
            <a:r>
              <a:rPr sz="1200" dirty="0">
                <a:solidFill>
                  <a:srgbClr val="FFFFFF"/>
                </a:solidFill>
                <a:latin typeface="Segoe UI" panose="020B0502040204020203"/>
              </a:rPr>
              <a:t>2025</a:t>
            </a:r>
          </a:p>
        </p:txBody>
      </p:sp>
      <p:sp>
        <p:nvSpPr>
          <p:cNvPr id="10" name="AutoShape 4"/>
          <p:cNvSpPr/>
          <p:nvPr/>
        </p:nvSpPr>
        <p:spPr>
          <a:xfrm>
            <a:off x="-1" y="955993"/>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5" name="TextBox 4"/>
          <p:cNvSpPr txBox="1"/>
          <p:nvPr/>
        </p:nvSpPr>
        <p:spPr>
          <a:xfrm>
            <a:off x="2025650" y="1006211"/>
            <a:ext cx="4267200" cy="338554"/>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               Article by:- </a:t>
            </a:r>
            <a:r>
              <a:rPr lang="en-IN" sz="1600" b="1" dirty="0">
                <a:solidFill>
                  <a:schemeClr val="tx2"/>
                </a:solidFill>
                <a:latin typeface="Times New Roman" panose="02020603050405020304" pitchFamily="18" charset="0"/>
                <a:cs typeface="Times New Roman" panose="02020603050405020304" pitchFamily="18" charset="0"/>
              </a:rPr>
              <a:t>Bhavika (5</a:t>
            </a:r>
            <a:r>
              <a:rPr lang="en-IN" sz="1600" b="1" baseline="30000" dirty="0">
                <a:solidFill>
                  <a:schemeClr val="tx2"/>
                </a:solidFill>
                <a:latin typeface="Times New Roman" panose="02020603050405020304" pitchFamily="18" charset="0"/>
                <a:cs typeface="Times New Roman" panose="02020603050405020304" pitchFamily="18" charset="0"/>
              </a:rPr>
              <a:t>th</a:t>
            </a:r>
            <a:r>
              <a:rPr lang="en-IN" sz="1600" b="1" dirty="0">
                <a:solidFill>
                  <a:schemeClr val="tx2"/>
                </a:solidFill>
                <a:latin typeface="Times New Roman" panose="02020603050405020304" pitchFamily="18" charset="0"/>
                <a:cs typeface="Times New Roman" panose="02020603050405020304" pitchFamily="18" charset="0"/>
              </a:rPr>
              <a:t> L)</a:t>
            </a:r>
          </a:p>
        </p:txBody>
      </p:sp>
      <p:sp>
        <p:nvSpPr>
          <p:cNvPr id="7" name="TextBox 6"/>
          <p:cNvSpPr txBox="1"/>
          <p:nvPr/>
        </p:nvSpPr>
        <p:spPr>
          <a:xfrm>
            <a:off x="273049" y="445531"/>
            <a:ext cx="7010400" cy="486410"/>
          </a:xfrm>
          <a:prstGeom prst="rect">
            <a:avLst/>
          </a:prstGeom>
          <a:noFill/>
        </p:spPr>
        <p:txBody>
          <a:bodyPr wrap="square">
            <a:spAutoFit/>
          </a:bodyPr>
          <a:lstStyle/>
          <a:p>
            <a:pPr algn="just">
              <a:lnSpc>
                <a:spcPct val="107000"/>
              </a:lnSpc>
              <a:spcAft>
                <a:spcPts val="800"/>
              </a:spcAft>
              <a:buNone/>
            </a:pPr>
            <a:r>
              <a:rPr kumimoji="0" lang="en-IN" sz="2400" b="1" i="0" u="none" strike="noStrike" kern="1200" cap="none" spc="0" normalizeH="0" baseline="0" noProof="0" dirty="0">
                <a:ln>
                  <a:noFill/>
                </a:ln>
                <a:solidFill>
                  <a:srgbClr val="1F497D"/>
                </a:solidFill>
                <a:effectLst/>
                <a:uLnTx/>
                <a:uFillTx/>
                <a:latin typeface="Times New Roman" panose="02020603050405020304" pitchFamily="18" charset="0"/>
                <a:ea typeface="Times New Roman" panose="02020603050405020304" pitchFamily="18" charset="0"/>
                <a:cs typeface="+mn-cs"/>
              </a:rPr>
              <a:t>            Understanding </a:t>
            </a:r>
            <a:r>
              <a:rPr kumimoji="0" lang="en-US" altLang="en-IN" sz="2400" b="1" i="0" u="none" strike="noStrike" kern="1200" cap="none" spc="0" normalizeH="0" baseline="0" noProof="0" dirty="0">
                <a:ln>
                  <a:noFill/>
                </a:ln>
                <a:solidFill>
                  <a:srgbClr val="1F497D"/>
                </a:solidFill>
                <a:effectLst/>
                <a:uLnTx/>
                <a:uFillTx/>
                <a:latin typeface="Times New Roman" panose="02020603050405020304" pitchFamily="18" charset="0"/>
                <a:ea typeface="Times New Roman" panose="02020603050405020304" pitchFamily="18" charset="0"/>
                <a:cs typeface="+mn-cs"/>
              </a:rPr>
              <a:t>Others Is A</a:t>
            </a:r>
            <a:r>
              <a:rPr kumimoji="0" lang="en-IN" sz="2400" b="1" i="0" u="none" strike="noStrike" kern="1200" cap="none" spc="0" normalizeH="0" baseline="0" noProof="0" dirty="0">
                <a:ln>
                  <a:noFill/>
                </a:ln>
                <a:solidFill>
                  <a:srgbClr val="1F497D"/>
                </a:solidFill>
                <a:effectLst/>
                <a:uLnTx/>
                <a:uFillTx/>
                <a:latin typeface="Times New Roman" panose="02020603050405020304" pitchFamily="18" charset="0"/>
                <a:ea typeface="Times New Roman" panose="02020603050405020304" pitchFamily="18" charset="0"/>
                <a:cs typeface="+mn-cs"/>
              </a:rPr>
              <a:t> </a:t>
            </a:r>
            <a:r>
              <a:rPr kumimoji="0" lang="en-US" altLang="en-IN" sz="2400" b="1" i="0" u="none" strike="noStrike" kern="1200" cap="none" spc="0" normalizeH="0" baseline="0" noProof="0" dirty="0">
                <a:ln>
                  <a:noFill/>
                </a:ln>
                <a:solidFill>
                  <a:srgbClr val="1F497D"/>
                </a:solidFill>
                <a:effectLst/>
                <a:uLnTx/>
                <a:uFillTx/>
                <a:latin typeface="Times New Roman" panose="02020603050405020304" pitchFamily="18" charset="0"/>
                <a:ea typeface="Times New Roman" panose="02020603050405020304" pitchFamily="18" charset="0"/>
                <a:cs typeface="+mn-cs"/>
              </a:rPr>
              <a:t>Great Skill</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rcRect l="16095" r="13014"/>
          <a:stretch>
            <a:fillRect/>
          </a:stretch>
        </p:blipFill>
        <p:spPr>
          <a:xfrm>
            <a:off x="3012362" y="1567801"/>
            <a:ext cx="1531775" cy="1440920"/>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
        <p:nvSpPr>
          <p:cNvPr id="13" name="TextBox 12"/>
          <p:cNvSpPr txBox="1"/>
          <p:nvPr/>
        </p:nvSpPr>
        <p:spPr>
          <a:xfrm>
            <a:off x="273049" y="3568747"/>
            <a:ext cx="7010400" cy="6247864"/>
          </a:xfrm>
          <a:prstGeom prst="rect">
            <a:avLst/>
          </a:prstGeom>
          <a:noFill/>
        </p:spPr>
        <p:txBody>
          <a:bodyPr wrap="square">
            <a:spAutoFit/>
          </a:bodyPr>
          <a:lstStyle/>
          <a:p>
            <a:r>
              <a:rPr lang="en-US" altLang="en-US" sz="1600" dirty="0"/>
              <a:t>Understanding others is a cornerstone of emotional intelligence (EQ) and a vital life skill that directly impacts personal well-being and professional success. here are the key ways to master and apply this skill:</a:t>
            </a:r>
          </a:p>
          <a:p>
            <a:r>
              <a:rPr lang="en-US" altLang="en-US" sz="1600" dirty="0"/>
              <a:t>1</a:t>
            </a:r>
            <a:r>
              <a:rPr lang="en-US" altLang="en-US" sz="1600" b="1" dirty="0"/>
              <a:t>. Essential Components</a:t>
            </a:r>
          </a:p>
          <a:p>
            <a:r>
              <a:rPr lang="en-US" altLang="en-US" sz="1600" dirty="0"/>
              <a:t>To understand others, you must integrate several related skills:</a:t>
            </a:r>
          </a:p>
          <a:p>
            <a:r>
              <a:rPr lang="en-US" altLang="en-US" sz="1600" dirty="0"/>
              <a:t>Perspective-Taking: The ability to step outside your own mental frame and imagine someone else's thoughts and experiences.</a:t>
            </a:r>
          </a:p>
          <a:p>
            <a:r>
              <a:rPr lang="en-US" altLang="en-US" sz="1600" dirty="0"/>
              <a:t>Active Listening: Going beyond just hearing words to grasp the underlying emotions and intentions.</a:t>
            </a:r>
          </a:p>
          <a:p>
            <a:r>
              <a:rPr lang="en-US" altLang="en-US" sz="1600" dirty="0"/>
              <a:t>Reading Non-Verbal Cues: Interpreting body language, facial expressions, and micro-shifts in demeanor that often reveal more than speech.</a:t>
            </a:r>
          </a:p>
          <a:p>
            <a:r>
              <a:rPr lang="en-US" altLang="en-US" sz="1600" dirty="0"/>
              <a:t>Suspending Judgment: Approaching others with curiosity rather than criticism, which creates the "psychological safety" needed for them to open up. </a:t>
            </a:r>
          </a:p>
          <a:p>
            <a:endParaRPr lang="en-US" altLang="en-US" sz="1600" dirty="0"/>
          </a:p>
          <a:p>
            <a:r>
              <a:rPr lang="en-US" altLang="en-US" sz="1600" dirty="0"/>
              <a:t>2. </a:t>
            </a:r>
            <a:r>
              <a:rPr lang="en-US" altLang="en-US" sz="1600" b="1" dirty="0"/>
              <a:t>Why it Matters in 2026</a:t>
            </a:r>
          </a:p>
          <a:p>
            <a:r>
              <a:rPr lang="en-US" altLang="en-US" sz="1600" dirty="0"/>
              <a:t>In an increasingly complex and automated world, human-centered skills are more valuable than ever: </a:t>
            </a:r>
          </a:p>
          <a:p>
            <a:r>
              <a:rPr lang="en-US" altLang="en-US" sz="1600" dirty="0"/>
              <a:t>At Work: Empathetic leadership has been shown to boost employee innovation (61%) and engagement (76%) while reducing turnover.</a:t>
            </a:r>
          </a:p>
          <a:p>
            <a:r>
              <a:rPr lang="en-US" altLang="en-US" sz="1600" dirty="0"/>
              <a:t>In Conflict: Most disagreements stem from miscommunication. Taking time to understand the "logic" behind another person's opinion can defuse tension, even if you don't agree with them.</a:t>
            </a:r>
          </a:p>
          <a:p>
            <a:r>
              <a:rPr lang="en-US" altLang="en-US" sz="1600" dirty="0"/>
              <a:t>For Personal Health: Strong social connections fostered by understanding others are linked to better mental health</a:t>
            </a:r>
            <a:endParaRPr lang="en-IN" sz="1600" dirty="0"/>
          </a:p>
        </p:txBody>
      </p:sp>
      <p:pic>
        <p:nvPicPr>
          <p:cNvPr id="4" name="Picture 3"/>
          <p:cNvPicPr>
            <a:picLocks noChangeAspect="1"/>
          </p:cNvPicPr>
          <p:nvPr/>
        </p:nvPicPr>
        <p:blipFill>
          <a:blip r:embed="rId3"/>
          <a:stretch>
            <a:fillRect/>
          </a:stretch>
        </p:blipFill>
        <p:spPr>
          <a:xfrm>
            <a:off x="2863850" y="1566546"/>
            <a:ext cx="1999370" cy="1745656"/>
          </a:xfrm>
          <a:prstGeom prst="rect">
            <a:avLst/>
          </a:prstGeom>
          <a:ln w="76200">
            <a:solidFill>
              <a:schemeClr val="tx1"/>
            </a:solid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December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p:cNvSpPr txBox="1"/>
          <p:nvPr/>
        </p:nvSpPr>
        <p:spPr>
          <a:xfrm>
            <a:off x="654050" y="288920"/>
            <a:ext cx="5791200" cy="558743"/>
          </a:xfrm>
          <a:prstGeom prst="rect">
            <a:avLst/>
          </a:prstGeom>
          <a:noFill/>
        </p:spPr>
        <p:txBody>
          <a:bodyPr wrap="square">
            <a:spAutoFit/>
          </a:bodyPr>
          <a:lstStyle/>
          <a:p>
            <a:pPr>
              <a:lnSpc>
                <a:spcPct val="115000"/>
              </a:lnSpc>
              <a:spcAft>
                <a:spcPts val="1000"/>
              </a:spcAft>
              <a:buNone/>
            </a:pPr>
            <a:r>
              <a:rPr lang="en-US" sz="2000" b="1" dirty="0">
                <a:effectLst/>
                <a:latin typeface="Calibri" panose="020F0502020204030204" pitchFamily="34" charset="0"/>
                <a:ea typeface="SimSun" panose="02010600030101010101" pitchFamily="2" charset="-122"/>
                <a:cs typeface="Times New Roman" panose="02020603050405020304" pitchFamily="18" charset="0"/>
              </a:rPr>
              <a:t>                                    </a:t>
            </a:r>
            <a:r>
              <a:rPr lang="en-US" sz="2800" b="1" dirty="0">
                <a:latin typeface="Calibri" panose="020F0502020204030204" pitchFamily="34" charset="0"/>
                <a:ea typeface="SimSun" panose="02010600030101010101" pitchFamily="2" charset="-122"/>
                <a:cs typeface="Times New Roman" panose="02020603050405020304" pitchFamily="18" charset="0"/>
              </a:rPr>
              <a:t>Sustainability</a:t>
            </a:r>
            <a:endParaRPr lang="en-IN"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5" name="TextBox 4"/>
          <p:cNvSpPr txBox="1"/>
          <p:nvPr/>
        </p:nvSpPr>
        <p:spPr>
          <a:xfrm>
            <a:off x="2254250" y="893346"/>
            <a:ext cx="3657600" cy="337185"/>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        Article by:- </a:t>
            </a:r>
            <a:r>
              <a:rPr lang="en-US" sz="1600" b="1" dirty="0" err="1">
                <a:solidFill>
                  <a:schemeClr val="tx2"/>
                </a:solidFill>
                <a:latin typeface="Times New Roman" panose="02020603050405020304" pitchFamily="18" charset="0"/>
                <a:cs typeface="Times New Roman" panose="02020603050405020304" pitchFamily="18" charset="0"/>
              </a:rPr>
              <a:t>Kartik</a:t>
            </a:r>
            <a:r>
              <a:rPr lang="en-IN" sz="1600" b="1" dirty="0">
                <a:solidFill>
                  <a:schemeClr val="tx2"/>
                </a:solidFill>
                <a:latin typeface="Times New Roman" panose="02020603050405020304" pitchFamily="18" charset="0"/>
                <a:cs typeface="Times New Roman" panose="02020603050405020304" pitchFamily="18" charset="0"/>
              </a:rPr>
              <a:t> (7</a:t>
            </a:r>
            <a:r>
              <a:rPr lang="en-IN" sz="1600" b="1" baseline="30000" dirty="0">
                <a:solidFill>
                  <a:schemeClr val="tx2"/>
                </a:solidFill>
                <a:latin typeface="Times New Roman" panose="02020603050405020304" pitchFamily="18" charset="0"/>
                <a:cs typeface="Times New Roman" panose="02020603050405020304" pitchFamily="18" charset="0"/>
              </a:rPr>
              <a:t>th</a:t>
            </a:r>
            <a:r>
              <a:rPr lang="en-IN" sz="1600" b="1" dirty="0">
                <a:solidFill>
                  <a:schemeClr val="tx2"/>
                </a:solidFill>
                <a:latin typeface="Times New Roman" panose="02020603050405020304" pitchFamily="18" charset="0"/>
                <a:cs typeface="Times New Roman" panose="02020603050405020304" pitchFamily="18" charset="0"/>
              </a:rPr>
              <a:t> L)</a:t>
            </a:r>
          </a:p>
        </p:txBody>
      </p:sp>
      <p:sp>
        <p:nvSpPr>
          <p:cNvPr id="7" name="TextBox 6"/>
          <p:cNvSpPr txBox="1"/>
          <p:nvPr/>
        </p:nvSpPr>
        <p:spPr>
          <a:xfrm>
            <a:off x="295275" y="3252335"/>
            <a:ext cx="7086600" cy="338041"/>
          </a:xfrm>
          <a:prstGeom prst="rect">
            <a:avLst/>
          </a:prstGeom>
          <a:noFill/>
        </p:spPr>
        <p:txBody>
          <a:bodyPr wrap="square">
            <a:spAutoFit/>
          </a:bodyPr>
          <a:lstStyle/>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TextBox 8"/>
          <p:cNvSpPr txBox="1"/>
          <p:nvPr/>
        </p:nvSpPr>
        <p:spPr>
          <a:xfrm>
            <a:off x="352424" y="3166324"/>
            <a:ext cx="6972301" cy="6946900"/>
          </a:xfrm>
          <a:prstGeom prst="rect">
            <a:avLst/>
          </a:prstGeom>
          <a:noFill/>
        </p:spPr>
        <p:txBody>
          <a:bodyPr wrap="square">
            <a:spAutoFit/>
          </a:bodyPr>
          <a:lstStyle/>
          <a:p>
            <a:pPr>
              <a:lnSpc>
                <a:spcPct val="115000"/>
              </a:lnSpc>
              <a:spcAft>
                <a:spcPts val="1000"/>
              </a:spcAft>
              <a:buNone/>
            </a:pPr>
            <a:r>
              <a:rPr lang="en-US" altLang="en-US" sz="1400" dirty="0">
                <a:effectLst/>
                <a:latin typeface="Calibri" panose="020F0502020204030204" pitchFamily="34" charset="0"/>
                <a:ea typeface="SimSun" panose="02010600030101010101" pitchFamily="2" charset="-122"/>
                <a:cs typeface="Times New Roman" panose="02020603050405020304" pitchFamily="18" charset="0"/>
              </a:rPr>
              <a:t>Sustainability is the ability to maintain or support a process continuously over time without depleting natural or physical resources. In a modern context, it refers to meeting the needs of the present without compromising the ability of future generations to meet their own needs. </a:t>
            </a:r>
          </a:p>
          <a:p>
            <a:pPr>
              <a:lnSpc>
                <a:spcPct val="115000"/>
              </a:lnSpc>
              <a:spcAft>
                <a:spcPts val="1000"/>
              </a:spcAft>
              <a:buNone/>
            </a:pPr>
            <a:r>
              <a:rPr lang="en-US" altLang="en-US" sz="1400" b="1" dirty="0">
                <a:effectLst/>
                <a:latin typeface="Calibri" panose="020F0502020204030204" pitchFamily="34" charset="0"/>
                <a:ea typeface="SimSun" panose="02010600030101010101" pitchFamily="2" charset="-122"/>
                <a:cs typeface="Times New Roman" panose="02020603050405020304" pitchFamily="18" charset="0"/>
              </a:rPr>
              <a:t>The Three Pillars of Sustainability</a:t>
            </a:r>
          </a:p>
          <a:p>
            <a:pPr>
              <a:lnSpc>
                <a:spcPct val="115000"/>
              </a:lnSpc>
              <a:spcAft>
                <a:spcPts val="1000"/>
              </a:spcAft>
              <a:buNone/>
            </a:pPr>
            <a:r>
              <a:rPr lang="en-US" altLang="en-US" sz="1400" dirty="0">
                <a:effectLst/>
                <a:latin typeface="Calibri" panose="020F0502020204030204" pitchFamily="34" charset="0"/>
                <a:ea typeface="SimSun" panose="02010600030101010101" pitchFamily="2" charset="-122"/>
                <a:cs typeface="Times New Roman" panose="02020603050405020304" pitchFamily="18" charset="0"/>
              </a:rPr>
              <a:t>True sustainability is achieved by balancing three interconnected dimensions, often called the Triple Bottom Line: </a:t>
            </a:r>
          </a:p>
          <a:p>
            <a:pPr>
              <a:lnSpc>
                <a:spcPct val="115000"/>
              </a:lnSpc>
              <a:spcAft>
                <a:spcPts val="1000"/>
              </a:spcAft>
              <a:buNone/>
            </a:pPr>
            <a:r>
              <a:rPr lang="en-US" altLang="en-US" sz="1400" b="1" dirty="0">
                <a:effectLst/>
                <a:latin typeface="Calibri" panose="020F0502020204030204" pitchFamily="34" charset="0"/>
                <a:ea typeface="SimSun" panose="02010600030101010101" pitchFamily="2" charset="-122"/>
                <a:cs typeface="Times New Roman" panose="02020603050405020304" pitchFamily="18" charset="0"/>
              </a:rPr>
              <a:t>Environmental Sustainability</a:t>
            </a:r>
            <a:r>
              <a:rPr lang="en-US" altLang="en-US" sz="1400" dirty="0">
                <a:effectLst/>
                <a:latin typeface="Calibri" panose="020F0502020204030204" pitchFamily="34" charset="0"/>
                <a:ea typeface="SimSun" panose="02010600030101010101" pitchFamily="2" charset="-122"/>
                <a:cs typeface="Times New Roman" panose="02020603050405020304" pitchFamily="18" charset="0"/>
              </a:rPr>
              <a:t>: Protecting the planet by managing resources like water, air, and soil to ensure ecological systems remain balanced.</a:t>
            </a:r>
          </a:p>
          <a:p>
            <a:pPr>
              <a:lnSpc>
                <a:spcPct val="115000"/>
              </a:lnSpc>
              <a:spcAft>
                <a:spcPts val="1000"/>
              </a:spcAft>
              <a:buNone/>
            </a:pPr>
            <a:r>
              <a:rPr lang="en-US" altLang="en-US" sz="1400" b="1" dirty="0">
                <a:effectLst/>
                <a:latin typeface="Calibri" panose="020F0502020204030204" pitchFamily="34" charset="0"/>
                <a:ea typeface="SimSun" panose="02010600030101010101" pitchFamily="2" charset="-122"/>
                <a:cs typeface="Times New Roman" panose="02020603050405020304" pitchFamily="18" charset="0"/>
              </a:rPr>
              <a:t>Social Sustainability</a:t>
            </a:r>
            <a:r>
              <a:rPr lang="en-US" altLang="en-US" sz="1400" dirty="0">
                <a:effectLst/>
                <a:latin typeface="Calibri" panose="020F0502020204030204" pitchFamily="34" charset="0"/>
                <a:ea typeface="SimSun" panose="02010600030101010101" pitchFamily="2" charset="-122"/>
                <a:cs typeface="Times New Roman" panose="02020603050405020304" pitchFamily="18" charset="0"/>
              </a:rPr>
              <a:t>: Promoting equity, human rights, and well-being. This ensures everyone has access to basic needs like healthcare, education, and fair labor.</a:t>
            </a:r>
          </a:p>
          <a:p>
            <a:pPr>
              <a:lnSpc>
                <a:spcPct val="115000"/>
              </a:lnSpc>
              <a:spcAft>
                <a:spcPts val="1000"/>
              </a:spcAft>
              <a:buNone/>
            </a:pPr>
            <a:r>
              <a:rPr lang="en-US" altLang="en-US" sz="1400" b="1" dirty="0">
                <a:effectLst/>
                <a:latin typeface="Calibri" panose="020F0502020204030204" pitchFamily="34" charset="0"/>
                <a:ea typeface="SimSun" panose="02010600030101010101" pitchFamily="2" charset="-122"/>
                <a:cs typeface="Times New Roman" panose="02020603050405020304" pitchFamily="18" charset="0"/>
              </a:rPr>
              <a:t>Economic Sustainability</a:t>
            </a:r>
            <a:r>
              <a:rPr lang="en-US" altLang="en-US" sz="1400" dirty="0">
                <a:effectLst/>
                <a:latin typeface="Calibri" panose="020F0502020204030204" pitchFamily="34" charset="0"/>
                <a:ea typeface="SimSun" panose="02010600030101010101" pitchFamily="2" charset="-122"/>
                <a:cs typeface="Times New Roman" panose="02020603050405020304" pitchFamily="18" charset="0"/>
              </a:rPr>
              <a:t>: Encouraging long-term, inclusive economic growth that generates wealth without causing environmental damage or social injustice. </a:t>
            </a:r>
          </a:p>
          <a:p>
            <a:pPr>
              <a:lnSpc>
                <a:spcPct val="115000"/>
              </a:lnSpc>
              <a:spcAft>
                <a:spcPts val="1000"/>
              </a:spcAft>
              <a:buNone/>
            </a:pPr>
            <a:r>
              <a:rPr lang="en-US" altLang="en-US" sz="1400" b="1" dirty="0">
                <a:effectLst/>
                <a:latin typeface="Calibri" panose="020F0502020204030204" pitchFamily="34" charset="0"/>
                <a:ea typeface="SimSun" panose="02010600030101010101" pitchFamily="2" charset="-122"/>
                <a:cs typeface="Times New Roman" panose="02020603050405020304" pitchFamily="18" charset="0"/>
              </a:rPr>
              <a:t>Global Goals and Action:</a:t>
            </a:r>
            <a:r>
              <a:rPr lang="en-US" altLang="en-US" sz="1400" dirty="0">
                <a:effectLst/>
                <a:latin typeface="Calibri" panose="020F0502020204030204" pitchFamily="34" charset="0"/>
                <a:ea typeface="SimSun" panose="02010600030101010101" pitchFamily="2" charset="-122"/>
                <a:cs typeface="Times New Roman" panose="02020603050405020304" pitchFamily="18" charset="0"/>
              </a:rPr>
              <a:t>The United Nations' 2030 Agenda provides a roadmap for global sustainability through 17 Sustainable Development Goals (SDGs), which target issues like poverty, climate change, and inequality. </a:t>
            </a:r>
          </a:p>
          <a:p>
            <a:pPr>
              <a:lnSpc>
                <a:spcPct val="115000"/>
              </a:lnSpc>
              <a:spcAft>
                <a:spcPts val="1000"/>
              </a:spcAft>
              <a:buNone/>
            </a:pPr>
            <a:r>
              <a:rPr lang="en-US" altLang="en-US" sz="1400" b="1" dirty="0">
                <a:effectLst/>
                <a:latin typeface="Calibri" panose="020F0502020204030204" pitchFamily="34" charset="0"/>
                <a:ea typeface="SimSun" panose="02010600030101010101" pitchFamily="2" charset="-122"/>
                <a:cs typeface="Times New Roman" panose="02020603050405020304" pitchFamily="18" charset="0"/>
              </a:rPr>
              <a:t>Practical Steps for Individuals</a:t>
            </a:r>
            <a:r>
              <a:rPr lang="en-US" altLang="en-US" sz="1400" dirty="0">
                <a:effectLst/>
                <a:latin typeface="Calibri" panose="020F0502020204030204" pitchFamily="34" charset="0"/>
                <a:ea typeface="SimSun" panose="02010600030101010101" pitchFamily="2" charset="-122"/>
                <a:cs typeface="Times New Roman" panose="02020603050405020304" pitchFamily="18" charset="0"/>
              </a:rPr>
              <a:t>:</a:t>
            </a:r>
          </a:p>
          <a:p>
            <a:pPr>
              <a:lnSpc>
                <a:spcPct val="115000"/>
              </a:lnSpc>
              <a:spcAft>
                <a:spcPts val="1000"/>
              </a:spcAft>
              <a:buNone/>
            </a:pPr>
            <a:r>
              <a:rPr lang="en-US" altLang="en-US" sz="1400" b="1" dirty="0">
                <a:effectLst/>
                <a:latin typeface="Calibri" panose="020F0502020204030204" pitchFamily="34" charset="0"/>
                <a:ea typeface="SimSun" panose="02010600030101010101" pitchFamily="2" charset="-122"/>
                <a:cs typeface="Times New Roman" panose="02020603050405020304" pitchFamily="18" charset="0"/>
              </a:rPr>
              <a:t>Reduce Waste:</a:t>
            </a:r>
            <a:r>
              <a:rPr lang="en-US" altLang="en-US" sz="1400" dirty="0">
                <a:effectLst/>
                <a:latin typeface="Calibri" panose="020F0502020204030204" pitchFamily="34" charset="0"/>
                <a:ea typeface="SimSun" panose="02010600030101010101" pitchFamily="2" charset="-122"/>
                <a:cs typeface="Times New Roman" panose="02020603050405020304" pitchFamily="18" charset="0"/>
              </a:rPr>
              <a:t> Practice the "reduce, reuse, recycle" mantra to minimize landfill contributions.</a:t>
            </a:r>
          </a:p>
          <a:p>
            <a:pPr>
              <a:lnSpc>
                <a:spcPct val="115000"/>
              </a:lnSpc>
              <a:spcAft>
                <a:spcPts val="1000"/>
              </a:spcAft>
              <a:buNone/>
            </a:pPr>
            <a:r>
              <a:rPr lang="en-US" altLang="en-US" sz="1400" b="1" dirty="0">
                <a:effectLst/>
                <a:latin typeface="Calibri" panose="020F0502020204030204" pitchFamily="34" charset="0"/>
                <a:ea typeface="SimSun" panose="02010600030101010101" pitchFamily="2" charset="-122"/>
                <a:cs typeface="Times New Roman" panose="02020603050405020304" pitchFamily="18" charset="0"/>
              </a:rPr>
              <a:t>Conserve Energy</a:t>
            </a:r>
            <a:r>
              <a:rPr lang="en-US" altLang="en-US" sz="1400" dirty="0">
                <a:effectLst/>
                <a:latin typeface="Calibri" panose="020F0502020204030204" pitchFamily="34" charset="0"/>
                <a:ea typeface="SimSun" panose="02010600030101010101" pitchFamily="2" charset="-122"/>
                <a:cs typeface="Times New Roman" panose="02020603050405020304" pitchFamily="18" charset="0"/>
              </a:rPr>
              <a:t>: Switch to LED bulbs, unplug "vampire" devices, and opt for renewable energy sources.</a:t>
            </a:r>
          </a:p>
          <a:p>
            <a:pPr>
              <a:lnSpc>
                <a:spcPct val="115000"/>
              </a:lnSpc>
              <a:spcAft>
                <a:spcPts val="1000"/>
              </a:spcAft>
              <a:buNone/>
            </a:pPr>
            <a:r>
              <a:rPr lang="en-US" altLang="en-US" sz="1400" b="1" dirty="0">
                <a:effectLst/>
                <a:latin typeface="Calibri" panose="020F0502020204030204" pitchFamily="34" charset="0"/>
                <a:ea typeface="SimSun" panose="02010600030101010101" pitchFamily="2" charset="-122"/>
                <a:cs typeface="Times New Roman" panose="02020603050405020304" pitchFamily="18" charset="0"/>
              </a:rPr>
              <a:t>Mindful Consumption:</a:t>
            </a:r>
            <a:r>
              <a:rPr lang="en-US" altLang="en-US" sz="1400" dirty="0">
                <a:effectLst/>
                <a:latin typeface="Calibri" panose="020F0502020204030204" pitchFamily="34" charset="0"/>
                <a:ea typeface="SimSun" panose="02010600030101010101" pitchFamily="2" charset="-122"/>
                <a:cs typeface="Times New Roman" panose="02020603050405020304" pitchFamily="18" charset="0"/>
              </a:rPr>
              <a:t> Avoid fast fashion, reduce meat consumption, and choose locally sourced or fair-trade products.</a:t>
            </a:r>
          </a:p>
          <a:p>
            <a:pPr>
              <a:lnSpc>
                <a:spcPct val="115000"/>
              </a:lnSpc>
              <a:spcAft>
                <a:spcPts val="1000"/>
              </a:spcAft>
              <a:buNone/>
            </a:pPr>
            <a:endParaRPr lang="en-IN" sz="14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2940050" y="1308100"/>
            <a:ext cx="1656715" cy="1678305"/>
          </a:xfrm>
          <a:prstGeom prst="rect">
            <a:avLst/>
          </a:prstGeom>
          <a:ln w="76200">
            <a:solidFill>
              <a:schemeClr val="tx1"/>
            </a:solid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291</TotalTime>
  <Words>2969</Words>
  <Application>Microsoft Office PowerPoint</Application>
  <PresentationFormat>Custom</PresentationFormat>
  <Paragraphs>160</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Vintage Breaking News A4 Document</dc:title>
  <dc:creator>user</dc:creator>
  <cp:lastModifiedBy>SUSHIL THAKUR</cp:lastModifiedBy>
  <cp:revision>380</cp:revision>
  <dcterms:created xsi:type="dcterms:W3CDTF">2006-08-16T00:00:00Z</dcterms:created>
  <dcterms:modified xsi:type="dcterms:W3CDTF">2026-01-19T10:15:04Z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B5F0ECCC688B48E38E2379555C0B385F_13</vt:lpwstr>
  </property>
  <property fmtid="{D5CDD505-2E9C-101B-9397-08002B2CF9AE}" pid="3" name="KSOProductBuildVer">
    <vt:lpwstr>1033-12.2.0.23196</vt:lpwstr>
  </property>
</Properties>
</file>