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313" r:id="rId4"/>
    <p:sldId id="263" r:id="rId5"/>
    <p:sldId id="319" r:id="rId6"/>
    <p:sldId id="290" r:id="rId7"/>
    <p:sldId id="318" r:id="rId8"/>
    <p:sldId id="317" r:id="rId9"/>
    <p:sldId id="320" r:id="rId10"/>
    <p:sldId id="321" r:id="rId11"/>
    <p:sldId id="309" r:id="rId12"/>
    <p:sldId id="310" r:id="rId13"/>
    <p:sldId id="311" r:id="rId14"/>
    <p:sldId id="315" r:id="rId15"/>
    <p:sldId id="304" r:id="rId16"/>
    <p:sldId id="275" r:id="rId17"/>
    <p:sldId id="258" r:id="rId18"/>
    <p:sldId id="283" r:id="rId19"/>
  </p:sldIdLst>
  <p:sldSz cx="7556500" cy="10693400"/>
  <p:notesSz cx="6858000" cy="9144000"/>
  <p:embeddedFontLst>
    <p:embeddedFont>
      <p:font typeface="Algerian" pitchFamily="82" charset="77"/>
      <p:regular r:id="rId21"/>
    </p:embeddedFont>
    <p:embeddedFont>
      <p:font typeface="Engravers' Old English BT Bold" panose="03040802040708030602" pitchFamily="66" charset="0"/>
      <p:regular r:id="rId22"/>
    </p:embeddedFont>
    <p:embeddedFont>
      <p:font typeface="Kuchek" pitchFamily="2" charset="0"/>
      <p:regular r:id="rId23"/>
    </p:embeddedFont>
    <p:embeddedFont>
      <p:font typeface="Mangal" panose="02040503050203030202" pitchFamily="18" charset="0"/>
      <p:regular r:id="rId24"/>
      <p:bold r:id="rId25"/>
    </p:embeddedFont>
    <p:embeddedFont>
      <p:font typeface="Matura MT Script Capitals" panose="03020802060602070202" pitchFamily="66" charset="77"/>
      <p:regular r:id="rId26"/>
    </p:embeddedFont>
    <p:embeddedFont>
      <p:font typeface="Source Sans Pro" panose="020B050303040302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60754FA-124C-44E0-9858-4BCAFFF81CD3}">
          <p14:sldIdLst>
            <p14:sldId id="256"/>
            <p14:sldId id="257"/>
            <p14:sldId id="313"/>
            <p14:sldId id="263"/>
            <p14:sldId id="319"/>
            <p14:sldId id="290"/>
            <p14:sldId id="318"/>
            <p14:sldId id="317"/>
            <p14:sldId id="320"/>
            <p14:sldId id="321"/>
            <p14:sldId id="309"/>
            <p14:sldId id="310"/>
            <p14:sldId id="311"/>
          </p14:sldIdLst>
        </p14:section>
        <p14:section name="Untitled Section" id="{347F65C3-C18C-4C48-971F-F3017F394DF7}">
          <p14:sldIdLst>
            <p14:sldId id="315"/>
            <p14:sldId id="304"/>
            <p14:sldId id="275"/>
            <p14:sldId id="258"/>
            <p14:sldId id="2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2BA"/>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4" autoAdjust="0"/>
    <p:restoredTop sz="94622" autoAdjust="0"/>
  </p:normalViewPr>
  <p:slideViewPr>
    <p:cSldViewPr>
      <p:cViewPr>
        <p:scale>
          <a:sx n="124" d="100"/>
          <a:sy n="124" d="100"/>
        </p:scale>
        <p:origin x="828"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2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DA1D2B-EC7C-414E-A7FA-C93AB1C25556}" type="datetimeFigureOut">
              <a:rPr lang="en-IN" smtClean="0"/>
              <a:t>01/01/25</a:t>
            </a:fld>
            <a:endParaRPr lang="en-IN"/>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951639-9242-420E-B743-8A859280CF19}" type="slidenum">
              <a:rPr lang="en-IN" smtClean="0"/>
              <a:t>‹#›</a:t>
            </a:fld>
            <a:endParaRPr lang="en-IN"/>
          </a:p>
        </p:txBody>
      </p:sp>
    </p:spTree>
    <p:extLst>
      <p:ext uri="{BB962C8B-B14F-4D97-AF65-F5344CB8AC3E}">
        <p14:creationId xmlns:p14="http://schemas.microsoft.com/office/powerpoint/2010/main" val="1207150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
            <a:lum/>
          </a:blip>
          <a:srcRect/>
          <a:stretch>
            <a:fillRect t="12000" r="4000" b="1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sv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38578" y="1337484"/>
            <a:ext cx="6472826" cy="9289"/>
          </a:xfrm>
          <a:prstGeom prst="line">
            <a:avLst/>
          </a:prstGeom>
          <a:ln w="57150" cap="flat">
            <a:solidFill>
              <a:srgbClr val="000000"/>
            </a:solidFill>
            <a:prstDash val="solid"/>
            <a:headEnd type="none" w="sm" len="sm"/>
            <a:tailEnd type="none" w="sm" len="sm"/>
          </a:ln>
        </p:spPr>
        <p:txBody>
          <a:bodyPr/>
          <a:lstStyle/>
          <a:p>
            <a:endParaRPr lang="en-US"/>
          </a:p>
        </p:txBody>
      </p:sp>
      <p:sp>
        <p:nvSpPr>
          <p:cNvPr id="8" name="Freeform 8"/>
          <p:cNvSpPr/>
          <p:nvPr/>
        </p:nvSpPr>
        <p:spPr>
          <a:xfrm rot="-10800000">
            <a:off x="2608094" y="743601"/>
            <a:ext cx="2421423" cy="520047"/>
          </a:xfrm>
          <a:custGeom>
            <a:avLst/>
            <a:gdLst/>
            <a:ahLst/>
            <a:cxnLst/>
            <a:rect l="l" t="t" r="r" b="b"/>
            <a:pathLst>
              <a:path w="2204047" h="364525">
                <a:moveTo>
                  <a:pt x="0" y="0"/>
                </a:moveTo>
                <a:lnTo>
                  <a:pt x="2204046" y="0"/>
                </a:lnTo>
                <a:lnTo>
                  <a:pt x="2204046" y="364525"/>
                </a:lnTo>
                <a:lnTo>
                  <a:pt x="0" y="3645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TextBox 22"/>
          <p:cNvSpPr txBox="1"/>
          <p:nvPr/>
        </p:nvSpPr>
        <p:spPr>
          <a:xfrm>
            <a:off x="264261" y="1594664"/>
            <a:ext cx="7021460" cy="558038"/>
          </a:xfrm>
          <a:prstGeom prst="rect">
            <a:avLst/>
          </a:prstGeom>
        </p:spPr>
        <p:txBody>
          <a:bodyPr lIns="0" tIns="0" rIns="0" bIns="0" rtlCol="0" anchor="t">
            <a:spAutoFit/>
          </a:bodyPr>
          <a:lstStyle/>
          <a:p>
            <a:pPr algn="ctr">
              <a:lnSpc>
                <a:spcPts val="4201"/>
              </a:lnSpc>
            </a:pPr>
            <a:r>
              <a:rPr lang="en-US" sz="4800" spc="14" dirty="0">
                <a:solidFill>
                  <a:srgbClr val="000000"/>
                </a:solidFill>
                <a:latin typeface="Engravers' Old English BT Bold"/>
              </a:rPr>
              <a:t>The Sandeepni Chronicle</a:t>
            </a:r>
          </a:p>
        </p:txBody>
      </p:sp>
      <p:sp>
        <p:nvSpPr>
          <p:cNvPr id="26" name="TextBox 26"/>
          <p:cNvSpPr txBox="1"/>
          <p:nvPr/>
        </p:nvSpPr>
        <p:spPr>
          <a:xfrm>
            <a:off x="516988" y="1125518"/>
            <a:ext cx="2178508" cy="167354"/>
          </a:xfrm>
          <a:prstGeom prst="rect">
            <a:avLst/>
          </a:prstGeom>
        </p:spPr>
        <p:txBody>
          <a:bodyPr wrap="square" lIns="0" tIns="0" rIns="0" bIns="0" rtlCol="0" anchor="t">
            <a:spAutoFit/>
          </a:bodyPr>
          <a:lstStyle/>
          <a:p>
            <a:pPr>
              <a:lnSpc>
                <a:spcPts val="1057"/>
              </a:lnSpc>
            </a:pPr>
            <a:r>
              <a:rPr lang="en-US" sz="1600" spc="3" dirty="0">
                <a:solidFill>
                  <a:srgbClr val="000000"/>
                </a:solidFill>
                <a:latin typeface="Kuchek"/>
              </a:rPr>
              <a:t>Volume: III Issue-9</a:t>
            </a:r>
          </a:p>
        </p:txBody>
      </p:sp>
      <p:sp>
        <p:nvSpPr>
          <p:cNvPr id="27" name="TextBox 27"/>
          <p:cNvSpPr txBox="1"/>
          <p:nvPr/>
        </p:nvSpPr>
        <p:spPr>
          <a:xfrm>
            <a:off x="4895383" y="1143977"/>
            <a:ext cx="2116021" cy="167354"/>
          </a:xfrm>
          <a:prstGeom prst="rect">
            <a:avLst/>
          </a:prstGeom>
        </p:spPr>
        <p:txBody>
          <a:bodyPr wrap="square" lIns="0" tIns="0" rIns="0" bIns="0" rtlCol="0" anchor="t">
            <a:spAutoFit/>
          </a:bodyPr>
          <a:lstStyle/>
          <a:p>
            <a:pPr algn="r">
              <a:lnSpc>
                <a:spcPts val="1057"/>
              </a:lnSpc>
            </a:pPr>
            <a:r>
              <a:rPr lang="en-US" sz="1600" spc="3" dirty="0">
                <a:solidFill>
                  <a:srgbClr val="000000"/>
                </a:solidFill>
                <a:latin typeface="Kuchek"/>
              </a:rPr>
              <a:t>DECEMBER 2024</a:t>
            </a:r>
          </a:p>
        </p:txBody>
      </p:sp>
      <p:sp>
        <p:nvSpPr>
          <p:cNvPr id="10" name="AutoShape 2">
            <a:extLst>
              <a:ext uri="{FF2B5EF4-FFF2-40B4-BE49-F238E27FC236}">
                <a16:creationId xmlns:a16="http://schemas.microsoft.com/office/drawing/2014/main" id="{15AF6B8B-096D-6446-EB89-A09FA489DDD5}"/>
              </a:ext>
            </a:extLst>
          </p:cNvPr>
          <p:cNvSpPr/>
          <p:nvPr/>
        </p:nvSpPr>
        <p:spPr>
          <a:xfrm>
            <a:off x="538578" y="2400593"/>
            <a:ext cx="6472826" cy="9289"/>
          </a:xfrm>
          <a:prstGeom prst="line">
            <a:avLst/>
          </a:prstGeom>
          <a:ln w="57150" cap="flat">
            <a:solidFill>
              <a:srgbClr val="000000"/>
            </a:solidFill>
            <a:prstDash val="solid"/>
            <a:headEnd type="none" w="sm" len="sm"/>
            <a:tailEnd type="none" w="sm" len="sm"/>
          </a:ln>
        </p:spPr>
        <p:txBody>
          <a:bodyPr/>
          <a:lstStyle/>
          <a:p>
            <a:endParaRPr lang="en-US"/>
          </a:p>
        </p:txBody>
      </p:sp>
      <p:pic>
        <p:nvPicPr>
          <p:cNvPr id="3" name="Picture 2">
            <a:extLst>
              <a:ext uri="{FF2B5EF4-FFF2-40B4-BE49-F238E27FC236}">
                <a16:creationId xmlns:a16="http://schemas.microsoft.com/office/drawing/2014/main" id="{463519B7-1220-B973-4525-46134E927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649" y="2574536"/>
            <a:ext cx="5878583" cy="3394971"/>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E4EC0C81-C3AD-A60F-FE37-AEAF5ACE45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6606" y="6580940"/>
            <a:ext cx="909578" cy="9862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927A7DCC-4968-0613-7929-94C0C36622C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614290" y="6594373"/>
            <a:ext cx="909577" cy="10040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id="{30EFF57F-2A35-0FBA-A094-26F04D04CEFB}"/>
              </a:ext>
            </a:extLst>
          </p:cNvPr>
          <p:cNvSpPr txBox="1"/>
          <p:nvPr/>
        </p:nvSpPr>
        <p:spPr>
          <a:xfrm>
            <a:off x="570874" y="7584683"/>
            <a:ext cx="2570975" cy="492443"/>
          </a:xfrm>
          <a:prstGeom prst="rect">
            <a:avLst/>
          </a:prstGeom>
          <a:noFill/>
        </p:spPr>
        <p:txBody>
          <a:bodyPr wrap="square" rtlCol="0">
            <a:spAutoFit/>
          </a:bodyPr>
          <a:lstStyle/>
          <a:p>
            <a:pPr algn="ctr"/>
            <a:r>
              <a:rPr lang="en-IN" sz="1300" dirty="0"/>
              <a:t>DR. Neeraj Mohan Puri</a:t>
            </a:r>
          </a:p>
          <a:p>
            <a:pPr algn="ctr"/>
            <a:r>
              <a:rPr lang="en-IN" sz="1300" dirty="0"/>
              <a:t>Principal</a:t>
            </a:r>
            <a:endParaRPr lang="en-US" sz="1300" dirty="0"/>
          </a:p>
        </p:txBody>
      </p:sp>
      <p:sp>
        <p:nvSpPr>
          <p:cNvPr id="15" name="TextBox 14">
            <a:extLst>
              <a:ext uri="{FF2B5EF4-FFF2-40B4-BE49-F238E27FC236}">
                <a16:creationId xmlns:a16="http://schemas.microsoft.com/office/drawing/2014/main" id="{B7AF4112-A516-1BBC-C19D-F18492B8E1A1}"/>
              </a:ext>
            </a:extLst>
          </p:cNvPr>
          <p:cNvSpPr txBox="1"/>
          <p:nvPr/>
        </p:nvSpPr>
        <p:spPr>
          <a:xfrm>
            <a:off x="2785962" y="7625866"/>
            <a:ext cx="2570975" cy="4924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300" dirty="0"/>
              <a:t>Ms. Prabhjot Kaur </a:t>
            </a:r>
          </a:p>
          <a:p>
            <a:pPr algn="ctr"/>
            <a:r>
              <a:rPr lang="en-IN" sz="1300" dirty="0"/>
              <a:t>Editor</a:t>
            </a:r>
            <a:endParaRPr lang="en-US" sz="1300" dirty="0"/>
          </a:p>
        </p:txBody>
      </p:sp>
      <p:sp>
        <p:nvSpPr>
          <p:cNvPr id="17" name="TextBox 16">
            <a:extLst>
              <a:ext uri="{FF2B5EF4-FFF2-40B4-BE49-F238E27FC236}">
                <a16:creationId xmlns:a16="http://schemas.microsoft.com/office/drawing/2014/main" id="{5D71F519-FB9E-962D-C9E2-BC3E8C9CD3AF}"/>
              </a:ext>
            </a:extLst>
          </p:cNvPr>
          <p:cNvSpPr txBox="1"/>
          <p:nvPr/>
        </p:nvSpPr>
        <p:spPr>
          <a:xfrm>
            <a:off x="4770539" y="7557733"/>
            <a:ext cx="2570975" cy="4924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1300" dirty="0"/>
              <a:t>Mr. Vikram</a:t>
            </a:r>
          </a:p>
          <a:p>
            <a:pPr algn="ctr"/>
            <a:r>
              <a:rPr lang="en-IN" sz="1300" dirty="0"/>
              <a:t>Art &amp; Design</a:t>
            </a:r>
            <a:endParaRPr lang="en-US" sz="1300" dirty="0"/>
          </a:p>
        </p:txBody>
      </p:sp>
      <p:sp>
        <p:nvSpPr>
          <p:cNvPr id="20" name="TextBox 19">
            <a:extLst>
              <a:ext uri="{FF2B5EF4-FFF2-40B4-BE49-F238E27FC236}">
                <a16:creationId xmlns:a16="http://schemas.microsoft.com/office/drawing/2014/main" id="{399A9C6D-7B1E-B217-F423-A4E6619D5922}"/>
              </a:ext>
            </a:extLst>
          </p:cNvPr>
          <p:cNvSpPr txBox="1"/>
          <p:nvPr/>
        </p:nvSpPr>
        <p:spPr>
          <a:xfrm>
            <a:off x="2919218" y="6106335"/>
            <a:ext cx="2932599" cy="430887"/>
          </a:xfrm>
          <a:prstGeom prst="rect">
            <a:avLst/>
          </a:prstGeom>
          <a:noFill/>
        </p:spPr>
        <p:txBody>
          <a:bodyPr wrap="square" rtlCol="0">
            <a:spAutoFit/>
          </a:bodyPr>
          <a:lstStyle/>
          <a:p>
            <a:pPr algn="l"/>
            <a:r>
              <a:rPr lang="en-IN" sz="2200" dirty="0">
                <a:latin typeface="Matura MT Script Capitals" panose="020F0502020204030204" pitchFamily="34" charset="0"/>
                <a:ea typeface="Baskerville" panose="02020502070401020303" pitchFamily="18" charset="0"/>
              </a:rPr>
              <a:t>Editorial Team</a:t>
            </a:r>
            <a:endParaRPr lang="en-US" sz="2200" dirty="0">
              <a:latin typeface="Matura MT Script Capitals" panose="020F0502020204030204" pitchFamily="34" charset="0"/>
              <a:ea typeface="Baskerville" panose="02020502070401020303" pitchFamily="18" charset="0"/>
            </a:endParaRPr>
          </a:p>
        </p:txBody>
      </p:sp>
      <p:sp>
        <p:nvSpPr>
          <p:cNvPr id="21" name="TextBox 20">
            <a:extLst>
              <a:ext uri="{FF2B5EF4-FFF2-40B4-BE49-F238E27FC236}">
                <a16:creationId xmlns:a16="http://schemas.microsoft.com/office/drawing/2014/main" id="{52BF40CD-565C-1553-9E6E-FF5628B9F86A}"/>
              </a:ext>
            </a:extLst>
          </p:cNvPr>
          <p:cNvSpPr txBox="1"/>
          <p:nvPr/>
        </p:nvSpPr>
        <p:spPr>
          <a:xfrm>
            <a:off x="3066583" y="8269291"/>
            <a:ext cx="1828800" cy="369332"/>
          </a:xfrm>
          <a:prstGeom prst="rect">
            <a:avLst/>
          </a:prstGeom>
          <a:noFill/>
        </p:spPr>
        <p:txBody>
          <a:bodyPr wrap="square" rtlCol="0">
            <a:spAutoFit/>
          </a:bodyPr>
          <a:lstStyle/>
          <a:p>
            <a:pPr algn="l"/>
            <a:r>
              <a:rPr lang="en-IN" dirty="0">
                <a:latin typeface="Matura MT Script Capitals" panose="03020802060602070202" pitchFamily="66" charset="77"/>
              </a:rPr>
              <a:t>Student Editors</a:t>
            </a:r>
            <a:endParaRPr lang="en-US" dirty="0">
              <a:latin typeface="Matura MT Script Capitals" panose="03020802060602070202" pitchFamily="66" charset="77"/>
            </a:endParaRPr>
          </a:p>
        </p:txBody>
      </p:sp>
      <p:pic>
        <p:nvPicPr>
          <p:cNvPr id="30" name="Picture 29">
            <a:extLst>
              <a:ext uri="{FF2B5EF4-FFF2-40B4-BE49-F238E27FC236}">
                <a16:creationId xmlns:a16="http://schemas.microsoft.com/office/drawing/2014/main" id="{D694C4F4-28CC-3FFB-E418-174835964CE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0665"/>
          <a:stretch/>
        </p:blipFill>
        <p:spPr>
          <a:xfrm>
            <a:off x="2014563" y="8677874"/>
            <a:ext cx="1013091" cy="9944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2" name="Picture 31">
            <a:extLst>
              <a:ext uri="{FF2B5EF4-FFF2-40B4-BE49-F238E27FC236}">
                <a16:creationId xmlns:a16="http://schemas.microsoft.com/office/drawing/2014/main" id="{5F44C569-53E2-7367-6EE8-3406A04C917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1015"/>
          <a:stretch/>
        </p:blipFill>
        <p:spPr>
          <a:xfrm>
            <a:off x="3605983" y="8687651"/>
            <a:ext cx="926192" cy="975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4" name="Picture 33">
            <a:extLst>
              <a:ext uri="{FF2B5EF4-FFF2-40B4-BE49-F238E27FC236}">
                <a16:creationId xmlns:a16="http://schemas.microsoft.com/office/drawing/2014/main" id="{EDCA38C1-A6FB-19DA-449D-C0CB374F9FA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0446" t="17003" r="8490" b="23034"/>
          <a:stretch/>
        </p:blipFill>
        <p:spPr>
          <a:xfrm>
            <a:off x="5163308" y="8688455"/>
            <a:ext cx="926192" cy="9733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object 14">
            <a:extLst>
              <a:ext uri="{FF2B5EF4-FFF2-40B4-BE49-F238E27FC236}">
                <a16:creationId xmlns:a16="http://schemas.microsoft.com/office/drawing/2014/main" id="{DFB1071F-CE75-8B0E-39CD-60F7EE1FEE38}"/>
              </a:ext>
            </a:extLst>
          </p:cNvPr>
          <p:cNvPicPr/>
          <p:nvPr/>
        </p:nvPicPr>
        <p:blipFill rotWithShape="1">
          <a:blip r:embed="rId10" cstate="print">
            <a:extLst>
              <a:ext uri="{28A0092B-C50C-407E-A947-70E740481C1C}">
                <a14:useLocalDpi xmlns:a14="http://schemas.microsoft.com/office/drawing/2010/main" val="0"/>
              </a:ext>
            </a:extLst>
          </a:blip>
          <a:srcRect l="11204" t="14299" b="4601"/>
          <a:stretch/>
        </p:blipFill>
        <p:spPr>
          <a:xfrm>
            <a:off x="1175749" y="6553682"/>
            <a:ext cx="1386883" cy="10040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2B308AF9-6F8A-46CB-DB70-25CB5707F99F}"/>
              </a:ext>
            </a:extLst>
          </p:cNvPr>
          <p:cNvSpPr txBox="1"/>
          <p:nvPr/>
        </p:nvSpPr>
        <p:spPr>
          <a:xfrm>
            <a:off x="1807747" y="9734546"/>
            <a:ext cx="1426722" cy="29238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b="1" dirty="0">
                <a:latin typeface="Times New Roman" panose="02020603050405020304" pitchFamily="18" charset="0"/>
                <a:cs typeface="Times New Roman" panose="02020603050405020304" pitchFamily="18" charset="0"/>
              </a:rPr>
              <a:t>B</a:t>
            </a:r>
            <a:r>
              <a:rPr lang="en-IN" sz="1300" b="1" dirty="0">
                <a:latin typeface="Times New Roman" panose="02020603050405020304" pitchFamily="18" charset="0"/>
                <a:cs typeface="Times New Roman" panose="02020603050405020304" pitchFamily="18" charset="0"/>
              </a:rPr>
              <a:t>havesh (XI Sci)</a:t>
            </a:r>
          </a:p>
        </p:txBody>
      </p:sp>
      <p:sp>
        <p:nvSpPr>
          <p:cNvPr id="13" name="TextBox 12">
            <a:extLst>
              <a:ext uri="{FF2B5EF4-FFF2-40B4-BE49-F238E27FC236}">
                <a16:creationId xmlns:a16="http://schemas.microsoft.com/office/drawing/2014/main" id="{80BF874C-A5C3-9D4F-F074-1B89F2E4FE39}"/>
              </a:ext>
            </a:extLst>
          </p:cNvPr>
          <p:cNvSpPr txBox="1"/>
          <p:nvPr/>
        </p:nvSpPr>
        <p:spPr>
          <a:xfrm>
            <a:off x="3383644" y="9743952"/>
            <a:ext cx="1347070" cy="29238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b="1" dirty="0">
                <a:latin typeface="Times New Roman" panose="02020603050405020304" pitchFamily="18" charset="0"/>
                <a:cs typeface="Times New Roman" panose="02020603050405020304" pitchFamily="18" charset="0"/>
              </a:rPr>
              <a:t>Jiya </a:t>
            </a:r>
            <a:r>
              <a:rPr lang="en-IN" sz="1300" b="1" dirty="0">
                <a:latin typeface="Times New Roman" panose="02020603050405020304" pitchFamily="18" charset="0"/>
                <a:cs typeface="Times New Roman" panose="02020603050405020304" pitchFamily="18" charset="0"/>
              </a:rPr>
              <a:t> (XI Hum)</a:t>
            </a:r>
          </a:p>
        </p:txBody>
      </p:sp>
      <p:sp>
        <p:nvSpPr>
          <p:cNvPr id="14" name="TextBox 13">
            <a:extLst>
              <a:ext uri="{FF2B5EF4-FFF2-40B4-BE49-F238E27FC236}">
                <a16:creationId xmlns:a16="http://schemas.microsoft.com/office/drawing/2014/main" id="{0A773F37-7311-FB23-E9B4-81E38461B837}"/>
              </a:ext>
            </a:extLst>
          </p:cNvPr>
          <p:cNvSpPr txBox="1"/>
          <p:nvPr/>
        </p:nvSpPr>
        <p:spPr>
          <a:xfrm>
            <a:off x="4873775" y="9743952"/>
            <a:ext cx="1575233" cy="29238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b="1" dirty="0">
                <a:latin typeface="Times New Roman" panose="02020603050405020304" pitchFamily="18" charset="0"/>
                <a:cs typeface="Times New Roman" panose="02020603050405020304" pitchFamily="18" charset="0"/>
              </a:rPr>
              <a:t>Dhriti </a:t>
            </a:r>
            <a:r>
              <a:rPr lang="en-IN" sz="1300" b="1" dirty="0">
                <a:latin typeface="Times New Roman" panose="02020603050405020304" pitchFamily="18" charset="0"/>
                <a:cs typeface="Times New Roman" panose="02020603050405020304" pitchFamily="18" charset="0"/>
              </a:rPr>
              <a:t> (X Loyal</a:t>
            </a:r>
            <a:r>
              <a:rPr lang="en-IN" sz="1300" dirty="0"/>
              <a:t>)</a:t>
            </a:r>
          </a:p>
        </p:txBody>
      </p:sp>
      <p:sp>
        <p:nvSpPr>
          <p:cNvPr id="4" name="Freeform 8">
            <a:extLst>
              <a:ext uri="{FF2B5EF4-FFF2-40B4-BE49-F238E27FC236}">
                <a16:creationId xmlns:a16="http://schemas.microsoft.com/office/drawing/2014/main" id="{65EF469A-F84E-4A45-B63D-D63756303EAE}"/>
              </a:ext>
            </a:extLst>
          </p:cNvPr>
          <p:cNvSpPr/>
          <p:nvPr/>
        </p:nvSpPr>
        <p:spPr>
          <a:xfrm rot="10800000">
            <a:off x="2587230" y="10176040"/>
            <a:ext cx="2421423" cy="520047"/>
          </a:xfrm>
          <a:custGeom>
            <a:avLst/>
            <a:gdLst/>
            <a:ahLst/>
            <a:cxnLst/>
            <a:rect l="l" t="t" r="r" b="b"/>
            <a:pathLst>
              <a:path w="2204047" h="364525">
                <a:moveTo>
                  <a:pt x="0" y="0"/>
                </a:moveTo>
                <a:lnTo>
                  <a:pt x="2204046" y="0"/>
                </a:lnTo>
                <a:lnTo>
                  <a:pt x="2204046" y="364525"/>
                </a:lnTo>
                <a:lnTo>
                  <a:pt x="0" y="3645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AutoShape 2">
            <a:extLst>
              <a:ext uri="{FF2B5EF4-FFF2-40B4-BE49-F238E27FC236}">
                <a16:creationId xmlns:a16="http://schemas.microsoft.com/office/drawing/2014/main" id="{D0E084F2-89B7-E560-FF2E-1E8D04FA86C6}"/>
              </a:ext>
            </a:extLst>
          </p:cNvPr>
          <p:cNvSpPr/>
          <p:nvPr/>
        </p:nvSpPr>
        <p:spPr>
          <a:xfrm>
            <a:off x="641218" y="8192662"/>
            <a:ext cx="6472826" cy="9289"/>
          </a:xfrm>
          <a:prstGeom prst="line">
            <a:avLst/>
          </a:prstGeom>
          <a:ln w="57150" cap="flat">
            <a:solidFill>
              <a:srgbClr val="000000"/>
            </a:solidFill>
            <a:prstDash val="solid"/>
            <a:headEnd type="none" w="sm" len="sm"/>
            <a:tailEnd type="none" w="sm" len="sm"/>
          </a:ln>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CE1A0-1AC4-4B2B-5272-BE7394FF6989}"/>
            </a:ext>
          </a:extLst>
        </p:cNvPr>
        <p:cNvGrpSpPr/>
        <p:nvPr/>
      </p:nvGrpSpPr>
      <p:grpSpPr>
        <a:xfrm>
          <a:off x="0" y="0"/>
          <a:ext cx="0" cy="0"/>
          <a:chOff x="0" y="0"/>
          <a:chExt cx="0" cy="0"/>
        </a:xfrm>
      </p:grpSpPr>
      <p:sp>
        <p:nvSpPr>
          <p:cNvPr id="20" name="AutoShape 4">
            <a:extLst>
              <a:ext uri="{FF2B5EF4-FFF2-40B4-BE49-F238E27FC236}">
                <a16:creationId xmlns:a16="http://schemas.microsoft.com/office/drawing/2014/main" id="{E2EACF21-3FB2-688B-96DC-3D2B4F7A5448}"/>
              </a:ext>
            </a:extLst>
          </p:cNvPr>
          <p:cNvSpPr/>
          <p:nvPr/>
        </p:nvSpPr>
        <p:spPr>
          <a:xfrm>
            <a:off x="-23283" y="1155700"/>
            <a:ext cx="7584768" cy="0"/>
          </a:xfrm>
          <a:prstGeom prst="line">
            <a:avLst/>
          </a:prstGeom>
          <a:ln w="19050" cap="flat">
            <a:solidFill>
              <a:srgbClr val="222221"/>
            </a:solidFill>
            <a:prstDash val="solid"/>
            <a:headEnd type="none" w="sm" len="sm"/>
            <a:tailEnd type="none" w="sm" len="sm"/>
          </a:ln>
        </p:spPr>
        <p:txBody>
          <a:bodyPr/>
          <a:lstStyle/>
          <a:p>
            <a:endParaRPr lang="en-US"/>
          </a:p>
        </p:txBody>
      </p:sp>
      <p:sp>
        <p:nvSpPr>
          <p:cNvPr id="6" name="AutoShape 2">
            <a:extLst>
              <a:ext uri="{FF2B5EF4-FFF2-40B4-BE49-F238E27FC236}">
                <a16:creationId xmlns:a16="http://schemas.microsoft.com/office/drawing/2014/main" id="{B430FD58-2E2E-B0AF-EE77-E8F9651DDDC5}"/>
              </a:ext>
            </a:extLst>
          </p:cNvPr>
          <p:cNvSpPr/>
          <p:nvPr/>
        </p:nvSpPr>
        <p:spPr>
          <a:xfrm>
            <a:off x="1" y="9752803"/>
            <a:ext cx="7556500" cy="13247"/>
          </a:xfrm>
          <a:prstGeom prst="line">
            <a:avLst/>
          </a:prstGeom>
          <a:ln w="57150" cap="flat">
            <a:solidFill>
              <a:srgbClr val="000000"/>
            </a:solidFill>
            <a:prstDash val="solid"/>
            <a:headEnd type="none" w="sm" len="sm"/>
            <a:tailEnd type="none" w="sm" len="sm"/>
          </a:ln>
        </p:spPr>
        <p:txBody>
          <a:bodyPr/>
          <a:lstStyle/>
          <a:p>
            <a:endParaRPr lang="en-US" dirty="0"/>
          </a:p>
        </p:txBody>
      </p:sp>
      <p:sp>
        <p:nvSpPr>
          <p:cNvPr id="7" name="TextBox 6">
            <a:extLst>
              <a:ext uri="{FF2B5EF4-FFF2-40B4-BE49-F238E27FC236}">
                <a16:creationId xmlns:a16="http://schemas.microsoft.com/office/drawing/2014/main" id="{B580488E-DE02-1349-016B-A52E78500B91}"/>
              </a:ext>
            </a:extLst>
          </p:cNvPr>
          <p:cNvSpPr txBox="1"/>
          <p:nvPr/>
        </p:nvSpPr>
        <p:spPr>
          <a:xfrm>
            <a:off x="1120195" y="9779714"/>
            <a:ext cx="5440913" cy="646331"/>
          </a:xfrm>
          <a:prstGeom prst="rect">
            <a:avLst/>
          </a:prstGeom>
          <a:noFill/>
        </p:spPr>
        <p:txBody>
          <a:bodyPr wrap="none" rtlCol="0">
            <a:spAutoFit/>
          </a:bodyPr>
          <a:lstStyle/>
          <a:p>
            <a:r>
              <a:rPr lang="en-IN" sz="3600" dirty="0">
                <a:latin typeface="Engravers' Old English BT Bold" panose="020B0604020202020204" charset="0"/>
              </a:rPr>
              <a:t>The Sandeepni Chronicle</a:t>
            </a:r>
          </a:p>
        </p:txBody>
      </p:sp>
      <p:sp>
        <p:nvSpPr>
          <p:cNvPr id="9" name="AutoShape 4">
            <a:extLst>
              <a:ext uri="{FF2B5EF4-FFF2-40B4-BE49-F238E27FC236}">
                <a16:creationId xmlns:a16="http://schemas.microsoft.com/office/drawing/2014/main" id="{A3A37C08-694D-372B-71F9-D3244C787C1F}"/>
              </a:ext>
            </a:extLst>
          </p:cNvPr>
          <p:cNvSpPr/>
          <p:nvPr/>
        </p:nvSpPr>
        <p:spPr>
          <a:xfrm>
            <a:off x="16531" y="182185"/>
            <a:ext cx="7568238" cy="21241"/>
          </a:xfrm>
          <a:prstGeom prst="line">
            <a:avLst/>
          </a:prstGeom>
          <a:ln w="19050" cap="flat">
            <a:solidFill>
              <a:srgbClr val="222221"/>
            </a:solidFill>
            <a:prstDash val="solid"/>
            <a:headEnd type="none" w="sm" len="sm"/>
            <a:tailEnd type="none" w="sm" len="sm"/>
          </a:ln>
        </p:spPr>
        <p:txBody>
          <a:bodyPr/>
          <a:lstStyle/>
          <a:p>
            <a:endParaRPr lang="en-IN" dirty="0"/>
          </a:p>
        </p:txBody>
      </p:sp>
      <p:sp>
        <p:nvSpPr>
          <p:cNvPr id="11" name="AutoShape 2">
            <a:extLst>
              <a:ext uri="{FF2B5EF4-FFF2-40B4-BE49-F238E27FC236}">
                <a16:creationId xmlns:a16="http://schemas.microsoft.com/office/drawing/2014/main" id="{5B857E9A-C1FC-CC90-5478-FEF1F8ED52F1}"/>
              </a:ext>
            </a:extLst>
          </p:cNvPr>
          <p:cNvSpPr/>
          <p:nvPr/>
        </p:nvSpPr>
        <p:spPr>
          <a:xfrm flipV="1">
            <a:off x="-23283" y="10489974"/>
            <a:ext cx="7579783" cy="13246"/>
          </a:xfrm>
          <a:prstGeom prst="line">
            <a:avLst/>
          </a:prstGeom>
          <a:ln w="57150" cap="flat">
            <a:solidFill>
              <a:srgbClr val="000000"/>
            </a:solidFill>
            <a:prstDash val="solid"/>
            <a:headEnd type="none" w="sm" len="sm"/>
            <a:tailEnd type="none" w="sm" len="sm"/>
          </a:ln>
        </p:spPr>
        <p:txBody>
          <a:bodyPr/>
          <a:lstStyle/>
          <a:p>
            <a:endParaRPr lang="en-US"/>
          </a:p>
        </p:txBody>
      </p:sp>
      <p:sp>
        <p:nvSpPr>
          <p:cNvPr id="18" name="TextBox 17">
            <a:extLst>
              <a:ext uri="{FF2B5EF4-FFF2-40B4-BE49-F238E27FC236}">
                <a16:creationId xmlns:a16="http://schemas.microsoft.com/office/drawing/2014/main" id="{CF1D0274-60DD-DB90-F686-27F268A305AA}"/>
              </a:ext>
            </a:extLst>
          </p:cNvPr>
          <p:cNvSpPr txBox="1"/>
          <p:nvPr/>
        </p:nvSpPr>
        <p:spPr>
          <a:xfrm>
            <a:off x="70666" y="325389"/>
            <a:ext cx="7539969" cy="374077"/>
          </a:xfrm>
          <a:prstGeom prst="rect">
            <a:avLst/>
          </a:prstGeom>
          <a:noFill/>
        </p:spPr>
        <p:txBody>
          <a:bodyPr wrap="square">
            <a:spAutoFit/>
          </a:bodyPr>
          <a:lstStyle/>
          <a:p>
            <a:pPr algn="ctr">
              <a:lnSpc>
                <a:spcPct val="107000"/>
              </a:lnSpc>
              <a:spcAft>
                <a:spcPts val="800"/>
              </a:spcAft>
            </a:pPr>
            <a:r>
              <a:rPr lang="en-IN" sz="1800" b="1" dirty="0" err="1">
                <a:effectLst/>
                <a:latin typeface="Times New Roman" panose="02020603050405020304" pitchFamily="18" charset="0"/>
                <a:ea typeface="Calibri" panose="020F0502020204030204" pitchFamily="34" charset="0"/>
                <a:cs typeface="Times New Roman" panose="02020603050405020304" pitchFamily="18" charset="0"/>
              </a:rPr>
              <a:t>Honoring</a:t>
            </a: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 Sacrifice and Courage: Veer Baal Diwas Celebration</a:t>
            </a:r>
            <a:endParaRPr lang="en-IN"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4ABF6E2-A462-FCC6-B6A0-A5B76308330A}"/>
              </a:ext>
            </a:extLst>
          </p:cNvPr>
          <p:cNvSpPr txBox="1"/>
          <p:nvPr/>
        </p:nvSpPr>
        <p:spPr>
          <a:xfrm>
            <a:off x="1927336" y="758073"/>
            <a:ext cx="3678543" cy="338554"/>
          </a:xfrm>
          <a:prstGeom prst="rect">
            <a:avLst/>
          </a:prstGeom>
          <a:noFill/>
        </p:spPr>
        <p:txBody>
          <a:bodyPr wrap="square" rtlCol="0">
            <a:spAutoFit/>
          </a:bodyPr>
          <a:lstStyle/>
          <a:p>
            <a:pPr algn="ctr">
              <a:spcBef>
                <a:spcPts val="1200"/>
              </a:spcBef>
              <a:spcAft>
                <a:spcPts val="1200"/>
              </a:spcAft>
            </a:pPr>
            <a:r>
              <a:rPr lang="en-US" sz="1600" b="1" kern="100" dirty="0">
                <a:effectLst/>
                <a:latin typeface="Times New Roman" panose="02020603050405020304" pitchFamily="18" charset="0"/>
                <a:ea typeface="Arial" panose="020B0604020202020204" pitchFamily="34" charset="0"/>
                <a:cs typeface="Times New Roman" panose="02020603050405020304" pitchFamily="18" charset="0"/>
              </a:rPr>
              <a:t>Report By:- </a:t>
            </a:r>
            <a:r>
              <a:rPr lang="en-US" sz="1600" b="1" kern="100" dirty="0" err="1">
                <a:effectLst/>
                <a:latin typeface="Times New Roman" panose="02020603050405020304" pitchFamily="18" charset="0"/>
                <a:ea typeface="Arial" panose="020B0604020202020204" pitchFamily="34" charset="0"/>
                <a:cs typeface="Times New Roman" panose="02020603050405020304" pitchFamily="18" charset="0"/>
              </a:rPr>
              <a:t>Ms.Navneet</a:t>
            </a:r>
            <a:r>
              <a:rPr lang="en-US" sz="1600" b="1" kern="100" dirty="0">
                <a:effectLst/>
                <a:latin typeface="Times New Roman" panose="02020603050405020304" pitchFamily="18" charset="0"/>
                <a:ea typeface="Arial" panose="020B0604020202020204" pitchFamily="34" charset="0"/>
                <a:cs typeface="Times New Roman" panose="02020603050405020304" pitchFamily="18" charset="0"/>
              </a:rPr>
              <a:t> Kaur </a:t>
            </a:r>
            <a:endParaRPr lang="en-IN" sz="1600" b="1"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9854891-C9D1-9B68-F218-B33B924B0DA8}"/>
              </a:ext>
            </a:extLst>
          </p:cNvPr>
          <p:cNvSpPr txBox="1"/>
          <p:nvPr/>
        </p:nvSpPr>
        <p:spPr>
          <a:xfrm>
            <a:off x="120649" y="3007514"/>
            <a:ext cx="7131159" cy="6075381"/>
          </a:xfrm>
          <a:prstGeom prst="rect">
            <a:avLst/>
          </a:prstGeom>
          <a:noFill/>
        </p:spPr>
        <p:txBody>
          <a:bodyPr wrap="square">
            <a:spAutoFit/>
          </a:bodyPr>
          <a:lstStyle/>
          <a:p>
            <a:pPr>
              <a:lnSpc>
                <a:spcPct val="107000"/>
              </a:lnSpc>
              <a:spcAft>
                <a:spcPts val="800"/>
              </a:spcAft>
            </a:pP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On 24th December, the celebration of </a:t>
            </a:r>
            <a:r>
              <a:rPr lang="en-IN" sz="1100" i="1" kern="100" dirty="0">
                <a:effectLst/>
                <a:latin typeface="Times New Roman" panose="02020603050405020304" pitchFamily="18" charset="0"/>
                <a:ea typeface="Calibri" panose="020F0502020204030204" pitchFamily="34" charset="0"/>
                <a:cs typeface="Times New Roman" panose="02020603050405020304" pitchFamily="18" charset="0"/>
              </a:rPr>
              <a:t>Veer Baal Diwas</a:t>
            </a: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 was held to honour the martyrdom of the younger sons of Guru Gobind Singh Ji who sacrificed their lives for the sake of the nation. The event was organized with great enthusiasm and respect for the sacrifices made by the revered Sikh Gurus.</a:t>
            </a:r>
          </a:p>
          <a:p>
            <a:pPr>
              <a:lnSpc>
                <a:spcPct val="107000"/>
              </a:lnSpc>
              <a:spcAft>
                <a:spcPts val="800"/>
              </a:spcAft>
            </a:pP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Event Overview</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The event commenced with a special prayer and </a:t>
            </a:r>
            <a:r>
              <a:rPr lang="en-IN" sz="1100" i="1" kern="100" dirty="0" err="1">
                <a:effectLst/>
                <a:latin typeface="Times New Roman" panose="02020603050405020304" pitchFamily="18" charset="0"/>
                <a:ea typeface="Calibri" panose="020F0502020204030204" pitchFamily="34" charset="0"/>
                <a:cs typeface="Times New Roman" panose="02020603050405020304" pitchFamily="18" charset="0"/>
              </a:rPr>
              <a:t>Shabad</a:t>
            </a: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 to invoke blessings for the nation. The principal of the school, Mr. Neeraj Mohan Puri, addressed the students, emphasizing the importance of learning about the sacrifices of Guru Gobind Singh Ji and his sons.</a:t>
            </a:r>
          </a:p>
          <a:p>
            <a:pPr>
              <a:lnSpc>
                <a:spcPct val="107000"/>
              </a:lnSpc>
              <a:spcAft>
                <a:spcPts val="800"/>
              </a:spcAft>
            </a:pP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Key Highlights of the Celebration</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Lecture by Director Er. Pawan Mahajan</a:t>
            </a:r>
            <a:b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Er. Pawan Mahajan, a distinguished speaker, provided an enlightening lecture on the sacrifices made by Guru Gobind Singh Ji. He discussed how Guru Ji and his family dedicated themselves for the safety and welfare of the nation. Er. Mahajan detailed the story of the two young sons, Baba Zorawar Singh and Baba Fateh Singh, who were martyred at a tender age of just 9 and 7, respectively. Their martyrdom was a testament to their devotion to truth and justice, symbolizing the immense courage and resolve to uphold Sikh values.</a:t>
            </a:r>
          </a:p>
          <a:p>
            <a:pPr marL="342900" lvl="0" indent="-342900">
              <a:lnSpc>
                <a:spcPct val="107000"/>
              </a:lnSpc>
              <a:spcAft>
                <a:spcPts val="800"/>
              </a:spcAft>
              <a:buSzPts val="1000"/>
              <a:buFont typeface="Symbol" panose="05050102010706020507" pitchFamily="18" charset="2"/>
              <a:buChar char=""/>
              <a:tabLst>
                <a:tab pos="457200" algn="l"/>
              </a:tabLst>
            </a:pP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Principal's Address</a:t>
            </a:r>
            <a:b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Mr. Neeraj Mohan Puri addressed the gathering and urged the students to understand the significance of this day. He spoke about the sacrifices made by Guru Gobind Singh Ji and the strength of character that his sons exhibited. Principal Puri emphasized that such heroic acts should be celebrated, and the younger generation should take inspiration from them to serve the nation selflessly.</a:t>
            </a:r>
          </a:p>
          <a:p>
            <a:pPr marL="342900" lvl="0" indent="-342900">
              <a:lnSpc>
                <a:spcPct val="107000"/>
              </a:lnSpc>
              <a:spcAft>
                <a:spcPts val="800"/>
              </a:spcAft>
              <a:buSzPts val="1000"/>
              <a:buFont typeface="Symbol" panose="05050102010706020507" pitchFamily="18" charset="2"/>
              <a:buChar char=""/>
              <a:tabLst>
                <a:tab pos="457200" algn="l"/>
              </a:tabLst>
            </a:pPr>
            <a:r>
              <a:rPr lang="en-IN" sz="1100" b="1" kern="100" dirty="0" err="1">
                <a:effectLst/>
                <a:latin typeface="Times New Roman" panose="02020603050405020304" pitchFamily="18" charset="0"/>
                <a:ea typeface="Calibri" panose="020F0502020204030204" pitchFamily="34" charset="0"/>
                <a:cs typeface="Times New Roman" panose="02020603050405020304" pitchFamily="18" charset="0"/>
              </a:rPr>
              <a:t>Shabad</a:t>
            </a: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 and Religious Prayers</a:t>
            </a:r>
            <a:b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The students and staff joined in singing </a:t>
            </a:r>
            <a:r>
              <a:rPr lang="en-IN" sz="1100" i="1" kern="100" dirty="0" err="1">
                <a:effectLst/>
                <a:latin typeface="Times New Roman" panose="02020603050405020304" pitchFamily="18" charset="0"/>
                <a:ea typeface="Calibri" panose="020F0502020204030204" pitchFamily="34" charset="0"/>
                <a:cs typeface="Times New Roman" panose="02020603050405020304" pitchFamily="18" charset="0"/>
              </a:rPr>
              <a:t>Shabad</a:t>
            </a: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 in reverence to the Sikh martyrs. The spiritual atmosphere during the prayers helped </a:t>
            </a:r>
            <a:r>
              <a:rPr lang="en-IN" sz="1100" kern="100" dirty="0" err="1">
                <a:effectLst/>
                <a:latin typeface="Times New Roman" panose="02020603050405020304" pitchFamily="18" charset="0"/>
                <a:ea typeface="Calibri" panose="020F0502020204030204" pitchFamily="34" charset="0"/>
                <a:cs typeface="Times New Roman" panose="02020603050405020304" pitchFamily="18" charset="0"/>
              </a:rPr>
              <a:t>instill</a:t>
            </a: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 a sense of respect and admiration for the Guru’s sacrifices.</a:t>
            </a:r>
          </a:p>
          <a:p>
            <a:pPr>
              <a:lnSpc>
                <a:spcPct val="107000"/>
              </a:lnSpc>
              <a:spcAft>
                <a:spcPts val="800"/>
              </a:spcAft>
            </a:pP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Message and Impact</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The event underscored the importance of remembering the contributions and sacrifices of our national heroes. Through the informative speeches and prayers, the students were reminded of the core Sikh values of bravery, sacrifice, and selflessness. The celebration of Veer Baal Diwas aimed to strengthen their moral compass and </a:t>
            </a:r>
            <a:r>
              <a:rPr lang="en-IN" sz="1100" kern="100" dirty="0" err="1">
                <a:effectLst/>
                <a:latin typeface="Times New Roman" panose="02020603050405020304" pitchFamily="18" charset="0"/>
                <a:ea typeface="Calibri" panose="020F0502020204030204" pitchFamily="34" charset="0"/>
                <a:cs typeface="Times New Roman" panose="02020603050405020304" pitchFamily="18" charset="0"/>
              </a:rPr>
              <a:t>instill</a:t>
            </a: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 in them a sense of patriotism.</a:t>
            </a:r>
          </a:p>
          <a:p>
            <a:pPr>
              <a:lnSpc>
                <a:spcPct val="107000"/>
              </a:lnSpc>
              <a:spcAft>
                <a:spcPts val="800"/>
              </a:spcAft>
            </a:pP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The observance of </a:t>
            </a:r>
            <a:r>
              <a:rPr lang="en-IN" sz="1100" i="1" kern="100" dirty="0">
                <a:effectLst/>
                <a:latin typeface="Times New Roman" panose="02020603050405020304" pitchFamily="18" charset="0"/>
                <a:ea typeface="Calibri" panose="020F0502020204030204" pitchFamily="34" charset="0"/>
                <a:cs typeface="Times New Roman" panose="02020603050405020304" pitchFamily="18" charset="0"/>
              </a:rPr>
              <a:t>Veer Baal Diwas</a:t>
            </a: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 was a meaningful reminder for everyone present of the sacrifices made for the greater good, and the importance of upholding the values of truth, courage, and commitment to the nation.</a:t>
            </a:r>
          </a:p>
        </p:txBody>
      </p:sp>
      <p:pic>
        <p:nvPicPr>
          <p:cNvPr id="13" name="Picture 12">
            <a:extLst>
              <a:ext uri="{FF2B5EF4-FFF2-40B4-BE49-F238E27FC236}">
                <a16:creationId xmlns:a16="http://schemas.microsoft.com/office/drawing/2014/main" id="{4E3DC512-1147-BFC8-F973-E4046775B7A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953857" y="1317162"/>
            <a:ext cx="3429000" cy="1581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15507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B95DC-6981-0AE9-E84E-67D94634B567}"/>
            </a:ext>
          </a:extLst>
        </p:cNvPr>
        <p:cNvGrpSpPr/>
        <p:nvPr/>
      </p:nvGrpSpPr>
      <p:grpSpPr>
        <a:xfrm>
          <a:off x="0" y="0"/>
          <a:ext cx="0" cy="0"/>
          <a:chOff x="0" y="0"/>
          <a:chExt cx="0" cy="0"/>
        </a:xfrm>
      </p:grpSpPr>
      <p:sp>
        <p:nvSpPr>
          <p:cNvPr id="20" name="AutoShape 4">
            <a:extLst>
              <a:ext uri="{FF2B5EF4-FFF2-40B4-BE49-F238E27FC236}">
                <a16:creationId xmlns:a16="http://schemas.microsoft.com/office/drawing/2014/main" id="{5D34CDB6-7D56-E112-ED1F-D0E2620AB61C}"/>
              </a:ext>
            </a:extLst>
          </p:cNvPr>
          <p:cNvSpPr/>
          <p:nvPr/>
        </p:nvSpPr>
        <p:spPr>
          <a:xfrm>
            <a:off x="-23283" y="1155700"/>
            <a:ext cx="7584768" cy="0"/>
          </a:xfrm>
          <a:prstGeom prst="line">
            <a:avLst/>
          </a:prstGeom>
          <a:ln w="19050" cap="flat">
            <a:solidFill>
              <a:srgbClr val="222221"/>
            </a:solidFill>
            <a:prstDash val="solid"/>
            <a:headEnd type="none" w="sm" len="sm"/>
            <a:tailEnd type="none" w="sm" len="sm"/>
          </a:ln>
        </p:spPr>
        <p:txBody>
          <a:bodyPr/>
          <a:lstStyle/>
          <a:p>
            <a:endParaRPr lang="en-US"/>
          </a:p>
        </p:txBody>
      </p:sp>
      <p:sp>
        <p:nvSpPr>
          <p:cNvPr id="6" name="AutoShape 2">
            <a:extLst>
              <a:ext uri="{FF2B5EF4-FFF2-40B4-BE49-F238E27FC236}">
                <a16:creationId xmlns:a16="http://schemas.microsoft.com/office/drawing/2014/main" id="{74C4E10E-46E5-3CD0-42BE-EA6FCE03BF54}"/>
              </a:ext>
            </a:extLst>
          </p:cNvPr>
          <p:cNvSpPr/>
          <p:nvPr/>
        </p:nvSpPr>
        <p:spPr>
          <a:xfrm>
            <a:off x="1" y="9752803"/>
            <a:ext cx="7556500" cy="13247"/>
          </a:xfrm>
          <a:prstGeom prst="line">
            <a:avLst/>
          </a:prstGeom>
          <a:ln w="57150" cap="flat">
            <a:solidFill>
              <a:srgbClr val="000000"/>
            </a:solidFill>
            <a:prstDash val="solid"/>
            <a:headEnd type="none" w="sm" len="sm"/>
            <a:tailEnd type="none" w="sm" len="sm"/>
          </a:ln>
        </p:spPr>
        <p:txBody>
          <a:bodyPr/>
          <a:lstStyle/>
          <a:p>
            <a:endParaRPr lang="en-US" dirty="0"/>
          </a:p>
        </p:txBody>
      </p:sp>
      <p:sp>
        <p:nvSpPr>
          <p:cNvPr id="7" name="TextBox 6">
            <a:extLst>
              <a:ext uri="{FF2B5EF4-FFF2-40B4-BE49-F238E27FC236}">
                <a16:creationId xmlns:a16="http://schemas.microsoft.com/office/drawing/2014/main" id="{0DA3F3EA-4931-0B30-3F5A-C12732ADB664}"/>
              </a:ext>
            </a:extLst>
          </p:cNvPr>
          <p:cNvSpPr txBox="1"/>
          <p:nvPr/>
        </p:nvSpPr>
        <p:spPr>
          <a:xfrm>
            <a:off x="1120195" y="9779714"/>
            <a:ext cx="5440913" cy="646331"/>
          </a:xfrm>
          <a:prstGeom prst="rect">
            <a:avLst/>
          </a:prstGeom>
          <a:noFill/>
        </p:spPr>
        <p:txBody>
          <a:bodyPr wrap="none" rtlCol="0">
            <a:spAutoFit/>
          </a:bodyPr>
          <a:lstStyle/>
          <a:p>
            <a:r>
              <a:rPr lang="en-IN" sz="3600" dirty="0">
                <a:latin typeface="Engravers' Old English BT Bold" panose="020B0604020202020204" charset="0"/>
              </a:rPr>
              <a:t>The Sandeepni Chronicle</a:t>
            </a:r>
          </a:p>
        </p:txBody>
      </p:sp>
      <p:sp>
        <p:nvSpPr>
          <p:cNvPr id="9" name="AutoShape 4">
            <a:extLst>
              <a:ext uri="{FF2B5EF4-FFF2-40B4-BE49-F238E27FC236}">
                <a16:creationId xmlns:a16="http://schemas.microsoft.com/office/drawing/2014/main" id="{0AB728DF-D772-E0CD-BA67-2D77DF9F2140}"/>
              </a:ext>
            </a:extLst>
          </p:cNvPr>
          <p:cNvSpPr/>
          <p:nvPr/>
        </p:nvSpPr>
        <p:spPr>
          <a:xfrm>
            <a:off x="16531" y="182185"/>
            <a:ext cx="7568238" cy="21241"/>
          </a:xfrm>
          <a:prstGeom prst="line">
            <a:avLst/>
          </a:prstGeom>
          <a:ln w="19050" cap="flat">
            <a:solidFill>
              <a:srgbClr val="222221"/>
            </a:solidFill>
            <a:prstDash val="solid"/>
            <a:headEnd type="none" w="sm" len="sm"/>
            <a:tailEnd type="none" w="sm" len="sm"/>
          </a:ln>
        </p:spPr>
        <p:txBody>
          <a:bodyPr/>
          <a:lstStyle/>
          <a:p>
            <a:endParaRPr lang="en-IN" dirty="0"/>
          </a:p>
        </p:txBody>
      </p:sp>
      <p:sp>
        <p:nvSpPr>
          <p:cNvPr id="11" name="AutoShape 2">
            <a:extLst>
              <a:ext uri="{FF2B5EF4-FFF2-40B4-BE49-F238E27FC236}">
                <a16:creationId xmlns:a16="http://schemas.microsoft.com/office/drawing/2014/main" id="{F9BF633C-8601-2857-595A-E536E6854446}"/>
              </a:ext>
            </a:extLst>
          </p:cNvPr>
          <p:cNvSpPr/>
          <p:nvPr/>
        </p:nvSpPr>
        <p:spPr>
          <a:xfrm flipV="1">
            <a:off x="-23283" y="10489974"/>
            <a:ext cx="7579783" cy="13246"/>
          </a:xfrm>
          <a:prstGeom prst="line">
            <a:avLst/>
          </a:prstGeom>
          <a:ln w="57150" cap="flat">
            <a:solidFill>
              <a:srgbClr val="000000"/>
            </a:solidFill>
            <a:prstDash val="solid"/>
            <a:headEnd type="none" w="sm" len="sm"/>
            <a:tailEnd type="none" w="sm" len="sm"/>
          </a:ln>
        </p:spPr>
        <p:txBody>
          <a:bodyPr/>
          <a:lstStyle/>
          <a:p>
            <a:endParaRPr lang="en-US"/>
          </a:p>
        </p:txBody>
      </p:sp>
      <p:sp>
        <p:nvSpPr>
          <p:cNvPr id="18" name="TextBox 17">
            <a:extLst>
              <a:ext uri="{FF2B5EF4-FFF2-40B4-BE49-F238E27FC236}">
                <a16:creationId xmlns:a16="http://schemas.microsoft.com/office/drawing/2014/main" id="{2D1BCDC8-4E5B-8A86-68C2-E2FF910D4700}"/>
              </a:ext>
            </a:extLst>
          </p:cNvPr>
          <p:cNvSpPr txBox="1"/>
          <p:nvPr/>
        </p:nvSpPr>
        <p:spPr>
          <a:xfrm>
            <a:off x="193242" y="228523"/>
            <a:ext cx="7318808" cy="1014508"/>
          </a:xfrm>
          <a:prstGeom prst="rect">
            <a:avLst/>
          </a:prstGeom>
          <a:noFill/>
        </p:spPr>
        <p:txBody>
          <a:bodyPr wrap="square">
            <a:spAutoFit/>
          </a:bodyPr>
          <a:lstStyle/>
          <a:p>
            <a:pPr>
              <a:lnSpc>
                <a:spcPct val="107000"/>
              </a:lnSpc>
              <a:spcAft>
                <a:spcPts val="800"/>
              </a:spcAft>
            </a:pPr>
            <a:r>
              <a:rPr lang="en-IN" sz="1800" b="1" kern="100" dirty="0">
                <a:effectLst/>
                <a:latin typeface="Times New Roman" panose="02020603050405020304" pitchFamily="18" charset="0"/>
                <a:ea typeface="Calibri" panose="020F0502020204030204" pitchFamily="34" charset="0"/>
                <a:cs typeface="Times New Roman" panose="02020603050405020304" pitchFamily="18" charset="0"/>
              </a:rPr>
              <a:t>Student Leadership: The Importance of Being a Responsible Role Model</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1200"/>
              </a:spcBef>
              <a:spcAft>
                <a:spcPts val="1200"/>
              </a:spcAft>
            </a:pPr>
            <a:endParaRPr lang="en-US" sz="2400" b="1" kern="1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D29476F-98CD-BB9B-8B23-A1305D82F278}"/>
              </a:ext>
            </a:extLst>
          </p:cNvPr>
          <p:cNvSpPr txBox="1"/>
          <p:nvPr/>
        </p:nvSpPr>
        <p:spPr>
          <a:xfrm>
            <a:off x="1587515" y="785182"/>
            <a:ext cx="4506272" cy="338554"/>
          </a:xfrm>
          <a:prstGeom prst="rect">
            <a:avLst/>
          </a:prstGeom>
          <a:noFill/>
        </p:spPr>
        <p:txBody>
          <a:bodyPr wrap="square" rtlCol="0">
            <a:spAutoFit/>
          </a:bodyPr>
          <a:lstStyle/>
          <a:p>
            <a:pPr algn="ctr">
              <a:spcBef>
                <a:spcPts val="1200"/>
              </a:spcBef>
              <a:spcAft>
                <a:spcPts val="1200"/>
              </a:spcAft>
            </a:pPr>
            <a:r>
              <a:rPr lang="en-US" sz="1600" b="1" kern="100" dirty="0">
                <a:effectLst/>
                <a:latin typeface="Times New Roman" panose="02020603050405020304" pitchFamily="18" charset="0"/>
                <a:ea typeface="Arial" panose="020B0604020202020204" pitchFamily="34" charset="0"/>
                <a:cs typeface="Times New Roman" panose="02020603050405020304" pitchFamily="18" charset="0"/>
              </a:rPr>
              <a:t>By:- Yuvraj Thakur </a:t>
            </a:r>
            <a:r>
              <a:rPr lang="en-US" sz="1600" b="1" kern="100" dirty="0">
                <a:latin typeface="Times New Roman" panose="02020603050405020304" pitchFamily="18" charset="0"/>
                <a:ea typeface="Arial" panose="020B0604020202020204" pitchFamily="34" charset="0"/>
                <a:cs typeface="Times New Roman" panose="02020603050405020304" pitchFamily="18" charset="0"/>
              </a:rPr>
              <a:t>( XII Commerce)</a:t>
            </a:r>
            <a:r>
              <a:rPr lang="en-US" sz="1600" b="1" kern="1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IN" sz="1600" b="1"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CC12A7F-A80C-2C72-2A4C-373662BDEB09}"/>
              </a:ext>
            </a:extLst>
          </p:cNvPr>
          <p:cNvSpPr txBox="1"/>
          <p:nvPr/>
        </p:nvSpPr>
        <p:spPr>
          <a:xfrm>
            <a:off x="193241" y="3289300"/>
            <a:ext cx="6889470" cy="6740820"/>
          </a:xfrm>
          <a:prstGeom prst="rect">
            <a:avLst/>
          </a:prstGeom>
          <a:noFill/>
        </p:spPr>
        <p:txBody>
          <a:bodyPr wrap="square">
            <a:spAutoFit/>
          </a:bodyPr>
          <a:lstStyle/>
          <a:p>
            <a:pPr algn="just">
              <a:lnSpc>
                <a:spcPct val="107000"/>
              </a:lnSpc>
              <a:spcAft>
                <a:spcPts val="800"/>
              </a:spcAft>
            </a:pP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Examinations are a fundamental part of a student’s academic life. They are designed to evaluate the knowledge, understanding, and skills that a student acquires over time. While exams can be stressful, they play an essential role in shaping a student’s discipline, focus, and sense of responsibility.</a:t>
            </a:r>
          </a:p>
          <a:p>
            <a:pPr algn="just">
              <a:lnSpc>
                <a:spcPct val="107000"/>
              </a:lnSpc>
              <a:spcAft>
                <a:spcPts val="800"/>
              </a:spcAft>
            </a:pPr>
            <a:r>
              <a:rPr lang="en-IN" sz="1200" b="1" kern="100" dirty="0">
                <a:effectLst/>
                <a:latin typeface="Times New Roman" panose="02020603050405020304" pitchFamily="18" charset="0"/>
                <a:ea typeface="Calibri" panose="020F0502020204030204" pitchFamily="34" charset="0"/>
                <a:cs typeface="Times New Roman" panose="02020603050405020304" pitchFamily="18" charset="0"/>
              </a:rPr>
              <a:t>Purpose of Examinations</a:t>
            </a:r>
            <a:r>
              <a:rPr lang="en-IN" sz="1200" b="1" kern="100" dirty="0">
                <a:latin typeface="Times New Roman" panose="02020603050405020304" pitchFamily="18" charset="0"/>
                <a:ea typeface="Calibri" panose="020F0502020204030204" pitchFamily="34" charset="0"/>
                <a:cs typeface="Times New Roman" panose="02020603050405020304" pitchFamily="18" charset="0"/>
              </a:rPr>
              <a:t>:- </a:t>
            </a: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Examinations serve multiple purposes. They provide a way to assess a student’s grasp of various subjects and highlight their strengths and areas for improvement. Exams also encourage students to study consistently, helping them develop better time management and organizational skills.</a:t>
            </a:r>
          </a:p>
          <a:p>
            <a:pPr algn="just">
              <a:spcAft>
                <a:spcPts val="800"/>
              </a:spcAft>
            </a:pPr>
            <a:r>
              <a:rPr lang="en-IN" sz="1200" b="1" i="1" kern="100" dirty="0">
                <a:effectLst/>
                <a:latin typeface="Times New Roman" panose="02020603050405020304" pitchFamily="18" charset="0"/>
                <a:ea typeface="Calibri" panose="020F0502020204030204" pitchFamily="34" charset="0"/>
                <a:cs typeface="Times New Roman" panose="02020603050405020304" pitchFamily="18" charset="0"/>
              </a:rPr>
              <a:t>Benefits of Examinations</a:t>
            </a:r>
          </a:p>
          <a:p>
            <a:pPr marL="342900" lvl="0" indent="-342900" algn="just">
              <a:spcAft>
                <a:spcPts val="800"/>
              </a:spcAft>
              <a:buFont typeface="+mj-lt"/>
              <a:buAutoNum type="arabicPeriod"/>
              <a:tabLst>
                <a:tab pos="457200" algn="l"/>
              </a:tabLst>
            </a:pP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Self-Assessment: Exams help students gauge their progress and understand their level of preparation.</a:t>
            </a:r>
          </a:p>
          <a:p>
            <a:pPr marL="342900" lvl="0" indent="-342900" algn="just">
              <a:spcAft>
                <a:spcPts val="800"/>
              </a:spcAft>
              <a:buFont typeface="+mj-lt"/>
              <a:buAutoNum type="arabicPeriod"/>
              <a:tabLst>
                <a:tab pos="457200" algn="l"/>
              </a:tabLst>
            </a:pP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Motivation to Learn: Knowing that they will be tested motivates students to study regularly and stay focused.</a:t>
            </a:r>
          </a:p>
          <a:p>
            <a:pPr marL="342900" lvl="0" indent="-342900" algn="just">
              <a:spcAft>
                <a:spcPts val="800"/>
              </a:spcAft>
              <a:buFont typeface="+mj-lt"/>
              <a:buAutoNum type="arabicPeriod"/>
              <a:tabLst>
                <a:tab pos="457200" algn="l"/>
              </a:tabLst>
            </a:pP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Building Confidence: Successfully completing exams fosters a sense of accomplishment and boosts self-esteem.</a:t>
            </a:r>
          </a:p>
          <a:p>
            <a:pPr marL="342900" lvl="0" indent="-342900" algn="just">
              <a:spcAft>
                <a:spcPts val="800"/>
              </a:spcAft>
              <a:buFont typeface="+mj-lt"/>
              <a:buAutoNum type="arabicPeriod"/>
              <a:tabLst>
                <a:tab pos="457200" algn="l"/>
              </a:tabLst>
            </a:pP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Skill Development: Exams teach time management, problem-solving, and critical thinking.</a:t>
            </a:r>
          </a:p>
          <a:p>
            <a:pPr algn="just">
              <a:lnSpc>
                <a:spcPct val="107000"/>
              </a:lnSpc>
              <a:spcAft>
                <a:spcPts val="800"/>
              </a:spcAft>
            </a:pPr>
            <a:r>
              <a:rPr lang="en-IN" sz="1200" b="1" i="1" kern="100" dirty="0">
                <a:effectLst/>
                <a:latin typeface="Times New Roman" panose="02020603050405020304" pitchFamily="18" charset="0"/>
                <a:ea typeface="Calibri" panose="020F0502020204030204" pitchFamily="34" charset="0"/>
                <a:cs typeface="Times New Roman" panose="02020603050405020304" pitchFamily="18" charset="0"/>
              </a:rPr>
              <a:t>Challenges Faced by Students:- </a:t>
            </a: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Despite their benefits, examinations can be stressful for many students. The pressure to perform well can lead to anxiety, sleeplessness, and a lack of concentration. In some cases, students may resort to rote learning instead of understanding concepts, which defeats the purpose of education.</a:t>
            </a:r>
          </a:p>
          <a:p>
            <a:pPr algn="just">
              <a:lnSpc>
                <a:spcPct val="107000"/>
              </a:lnSpc>
              <a:spcAft>
                <a:spcPts val="800"/>
              </a:spcAft>
            </a:pP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Additionally, exams are not always the best way to measure a student’s capabilities, as some students excel in practical skills or creative thinking that cannot always be assessed through traditional tests.</a:t>
            </a:r>
          </a:p>
          <a:p>
            <a:pPr algn="just">
              <a:lnSpc>
                <a:spcPct val="107000"/>
              </a:lnSpc>
              <a:spcAft>
                <a:spcPts val="800"/>
              </a:spcAft>
            </a:pPr>
            <a:r>
              <a:rPr lang="en-IN" sz="1200" b="1" i="1" kern="100" dirty="0">
                <a:effectLst/>
                <a:latin typeface="Times New Roman" panose="02020603050405020304" pitchFamily="18" charset="0"/>
                <a:ea typeface="Calibri" panose="020F0502020204030204" pitchFamily="34" charset="0"/>
                <a:cs typeface="Times New Roman" panose="02020603050405020304" pitchFamily="18" charset="0"/>
              </a:rPr>
              <a:t>How to Approach Examinations:- </a:t>
            </a: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To reduce stress and perform well, students should approach exams with a positive mindset. A structured study plan, regular revision, and consistent practice can go a long way in building confidence. Students should also focus on their health by eating nutritious food, getting enough sleep, and taking short breaks during study sessions.</a:t>
            </a:r>
          </a:p>
          <a:p>
            <a:pPr algn="just">
              <a:lnSpc>
                <a:spcPct val="107000"/>
              </a:lnSpc>
              <a:spcAft>
                <a:spcPts val="800"/>
              </a:spcAft>
            </a:pPr>
            <a:r>
              <a:rPr lang="en-IN" sz="1200" b="1" i="1" kern="100" dirty="0">
                <a:effectLst/>
                <a:latin typeface="Times New Roman" panose="02020603050405020304" pitchFamily="18" charset="0"/>
                <a:ea typeface="Calibri" panose="020F0502020204030204" pitchFamily="34" charset="0"/>
                <a:cs typeface="Times New Roman" panose="02020603050405020304" pitchFamily="18" charset="0"/>
              </a:rPr>
              <a:t>Conclusion:- </a:t>
            </a: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Examinations, though challenging, are an integral part of education. They test not only a student’s knowledge but also their ability to manage pressure and stay disciplined. By viewing exams as opportunities for growth rather than obstacles, students can overcome their fears and achieve their goals. With the right preparation and mindset, examinations can become stepping stones to success.</a:t>
            </a:r>
          </a:p>
          <a:p>
            <a:pPr algn="just">
              <a:lnSpc>
                <a:spcPct val="107000"/>
              </a:lnSpc>
              <a:spcAft>
                <a:spcPts val="800"/>
              </a:spcAft>
            </a:pP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14" name="Picture 13">
            <a:extLst>
              <a:ext uri="{FF2B5EF4-FFF2-40B4-BE49-F238E27FC236}">
                <a16:creationId xmlns:a16="http://schemas.microsoft.com/office/drawing/2014/main" id="{04385441-6AE9-DA24-6DAD-82EB87AAEFDA}"/>
              </a:ext>
            </a:extLst>
          </p:cNvPr>
          <p:cNvPicPr>
            <a:picLocks noChangeAspect="1"/>
          </p:cNvPicPr>
          <p:nvPr/>
        </p:nvPicPr>
        <p:blipFill>
          <a:blip r:embed="rId2" cstate="print">
            <a:extLst>
              <a:ext uri="{28A0092B-C50C-407E-A947-70E740481C1C}">
                <a14:useLocalDpi xmlns:a14="http://schemas.microsoft.com/office/drawing/2010/main" val="0"/>
              </a:ext>
            </a:extLst>
          </a:blip>
          <a:srcRect l="20179" r="20179"/>
          <a:stretch/>
        </p:blipFill>
        <p:spPr>
          <a:xfrm>
            <a:off x="2787650" y="1243031"/>
            <a:ext cx="1700652" cy="19015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82942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C0B06-C4EE-7533-23DC-45F540531CD9}"/>
            </a:ext>
          </a:extLst>
        </p:cNvPr>
        <p:cNvGrpSpPr/>
        <p:nvPr/>
      </p:nvGrpSpPr>
      <p:grpSpPr>
        <a:xfrm>
          <a:off x="0" y="0"/>
          <a:ext cx="0" cy="0"/>
          <a:chOff x="0" y="0"/>
          <a:chExt cx="0" cy="0"/>
        </a:xfrm>
      </p:grpSpPr>
      <p:sp>
        <p:nvSpPr>
          <p:cNvPr id="20" name="AutoShape 4">
            <a:extLst>
              <a:ext uri="{FF2B5EF4-FFF2-40B4-BE49-F238E27FC236}">
                <a16:creationId xmlns:a16="http://schemas.microsoft.com/office/drawing/2014/main" id="{AB8FE474-1939-2119-8926-7FE6A0FB1D62}"/>
              </a:ext>
            </a:extLst>
          </p:cNvPr>
          <p:cNvSpPr/>
          <p:nvPr/>
        </p:nvSpPr>
        <p:spPr>
          <a:xfrm>
            <a:off x="-23283" y="1155700"/>
            <a:ext cx="7584768" cy="0"/>
          </a:xfrm>
          <a:prstGeom prst="line">
            <a:avLst/>
          </a:prstGeom>
          <a:ln w="19050" cap="flat">
            <a:solidFill>
              <a:srgbClr val="222221"/>
            </a:solidFill>
            <a:prstDash val="solid"/>
            <a:headEnd type="none" w="sm" len="sm"/>
            <a:tailEnd type="none" w="sm" len="sm"/>
          </a:ln>
        </p:spPr>
        <p:txBody>
          <a:bodyPr/>
          <a:lstStyle/>
          <a:p>
            <a:endParaRPr lang="en-US"/>
          </a:p>
        </p:txBody>
      </p:sp>
      <p:sp>
        <p:nvSpPr>
          <p:cNvPr id="6" name="AutoShape 2">
            <a:extLst>
              <a:ext uri="{FF2B5EF4-FFF2-40B4-BE49-F238E27FC236}">
                <a16:creationId xmlns:a16="http://schemas.microsoft.com/office/drawing/2014/main" id="{77F5E869-E446-C474-F89C-B542FE5D886A}"/>
              </a:ext>
            </a:extLst>
          </p:cNvPr>
          <p:cNvSpPr/>
          <p:nvPr/>
        </p:nvSpPr>
        <p:spPr>
          <a:xfrm>
            <a:off x="1" y="9752803"/>
            <a:ext cx="7556500" cy="13247"/>
          </a:xfrm>
          <a:prstGeom prst="line">
            <a:avLst/>
          </a:prstGeom>
          <a:ln w="57150" cap="flat">
            <a:solidFill>
              <a:srgbClr val="000000"/>
            </a:solidFill>
            <a:prstDash val="solid"/>
            <a:headEnd type="none" w="sm" len="sm"/>
            <a:tailEnd type="none" w="sm" len="sm"/>
          </a:ln>
        </p:spPr>
        <p:txBody>
          <a:bodyPr/>
          <a:lstStyle/>
          <a:p>
            <a:endParaRPr lang="en-US" dirty="0"/>
          </a:p>
        </p:txBody>
      </p:sp>
      <p:sp>
        <p:nvSpPr>
          <p:cNvPr id="7" name="TextBox 6">
            <a:extLst>
              <a:ext uri="{FF2B5EF4-FFF2-40B4-BE49-F238E27FC236}">
                <a16:creationId xmlns:a16="http://schemas.microsoft.com/office/drawing/2014/main" id="{D388D071-9479-DA2F-854F-1017BD44A05F}"/>
              </a:ext>
            </a:extLst>
          </p:cNvPr>
          <p:cNvSpPr txBox="1"/>
          <p:nvPr/>
        </p:nvSpPr>
        <p:spPr>
          <a:xfrm>
            <a:off x="1120195" y="9779714"/>
            <a:ext cx="5440913" cy="646331"/>
          </a:xfrm>
          <a:prstGeom prst="rect">
            <a:avLst/>
          </a:prstGeom>
          <a:noFill/>
        </p:spPr>
        <p:txBody>
          <a:bodyPr wrap="none" rtlCol="0">
            <a:spAutoFit/>
          </a:bodyPr>
          <a:lstStyle/>
          <a:p>
            <a:r>
              <a:rPr lang="en-IN" sz="3600" dirty="0">
                <a:latin typeface="Engravers' Old English BT Bold" panose="020B0604020202020204" charset="0"/>
              </a:rPr>
              <a:t>The Sandeepni Chronicle</a:t>
            </a:r>
          </a:p>
        </p:txBody>
      </p:sp>
      <p:sp>
        <p:nvSpPr>
          <p:cNvPr id="9" name="AutoShape 4">
            <a:extLst>
              <a:ext uri="{FF2B5EF4-FFF2-40B4-BE49-F238E27FC236}">
                <a16:creationId xmlns:a16="http://schemas.microsoft.com/office/drawing/2014/main" id="{40530022-4813-0280-C79F-433FA6D6836F}"/>
              </a:ext>
            </a:extLst>
          </p:cNvPr>
          <p:cNvSpPr/>
          <p:nvPr/>
        </p:nvSpPr>
        <p:spPr>
          <a:xfrm>
            <a:off x="16531" y="182185"/>
            <a:ext cx="7568238" cy="21241"/>
          </a:xfrm>
          <a:prstGeom prst="line">
            <a:avLst/>
          </a:prstGeom>
          <a:ln w="19050" cap="flat">
            <a:solidFill>
              <a:srgbClr val="222221"/>
            </a:solidFill>
            <a:prstDash val="solid"/>
            <a:headEnd type="none" w="sm" len="sm"/>
            <a:tailEnd type="none" w="sm" len="sm"/>
          </a:ln>
        </p:spPr>
        <p:txBody>
          <a:bodyPr/>
          <a:lstStyle/>
          <a:p>
            <a:endParaRPr lang="en-IN" dirty="0"/>
          </a:p>
        </p:txBody>
      </p:sp>
      <p:sp>
        <p:nvSpPr>
          <p:cNvPr id="11" name="AutoShape 2">
            <a:extLst>
              <a:ext uri="{FF2B5EF4-FFF2-40B4-BE49-F238E27FC236}">
                <a16:creationId xmlns:a16="http://schemas.microsoft.com/office/drawing/2014/main" id="{BE2AE7D9-0A9D-0375-5089-25BEEB784CB5}"/>
              </a:ext>
            </a:extLst>
          </p:cNvPr>
          <p:cNvSpPr/>
          <p:nvPr/>
        </p:nvSpPr>
        <p:spPr>
          <a:xfrm flipV="1">
            <a:off x="-23283" y="10489974"/>
            <a:ext cx="7579783" cy="13246"/>
          </a:xfrm>
          <a:prstGeom prst="line">
            <a:avLst/>
          </a:prstGeom>
          <a:ln w="57150" cap="flat">
            <a:solidFill>
              <a:srgbClr val="000000"/>
            </a:solidFill>
            <a:prstDash val="solid"/>
            <a:headEnd type="none" w="sm" len="sm"/>
            <a:tailEnd type="none" w="sm" len="sm"/>
          </a:ln>
        </p:spPr>
        <p:txBody>
          <a:bodyPr/>
          <a:lstStyle/>
          <a:p>
            <a:endParaRPr lang="en-US"/>
          </a:p>
        </p:txBody>
      </p:sp>
      <p:sp>
        <p:nvSpPr>
          <p:cNvPr id="18" name="TextBox 17">
            <a:extLst>
              <a:ext uri="{FF2B5EF4-FFF2-40B4-BE49-F238E27FC236}">
                <a16:creationId xmlns:a16="http://schemas.microsoft.com/office/drawing/2014/main" id="{2BEF4F50-3294-083A-14B8-959DD8531A07}"/>
              </a:ext>
            </a:extLst>
          </p:cNvPr>
          <p:cNvSpPr txBox="1"/>
          <p:nvPr/>
        </p:nvSpPr>
        <p:spPr>
          <a:xfrm>
            <a:off x="501650" y="289854"/>
            <a:ext cx="7315200" cy="543675"/>
          </a:xfrm>
          <a:prstGeom prst="rect">
            <a:avLst/>
          </a:prstGeom>
          <a:noFill/>
        </p:spPr>
        <p:txBody>
          <a:bodyPr wrap="square">
            <a:spAutoFit/>
          </a:bodyPr>
          <a:lstStyle/>
          <a:p>
            <a:pPr>
              <a:lnSpc>
                <a:spcPct val="107000"/>
              </a:lnSpc>
              <a:spcAft>
                <a:spcPts val="800"/>
              </a:spcAft>
            </a:pPr>
            <a:r>
              <a:rPr lang="hi-IN" sz="2800" b="1" kern="100" dirty="0">
                <a:effectLst/>
                <a:latin typeface="Times New Roman" panose="02020603050405020304" pitchFamily="18" charset="0"/>
                <a:ea typeface="Calibri" panose="020F0502020204030204" pitchFamily="34" charset="0"/>
              </a:rPr>
              <a:t>समाज में नैतिकता और शिष्टाचार का महत्व</a:t>
            </a:r>
            <a:endParaRPr lang="en-IN" sz="2800" b="1" kern="100" dirty="0">
              <a:effectLst/>
              <a:latin typeface="Times New Roman" panose="02020603050405020304" pitchFamily="18" charset="0"/>
              <a:ea typeface="Calibri" panose="020F0502020204030204" pitchFamily="34" charset="0"/>
            </a:endParaRPr>
          </a:p>
        </p:txBody>
      </p:sp>
      <p:sp>
        <p:nvSpPr>
          <p:cNvPr id="3" name="TextBox 2">
            <a:extLst>
              <a:ext uri="{FF2B5EF4-FFF2-40B4-BE49-F238E27FC236}">
                <a16:creationId xmlns:a16="http://schemas.microsoft.com/office/drawing/2014/main" id="{3F0E3CB2-7E9E-4990-4E87-2D5BB84E05C4}"/>
              </a:ext>
            </a:extLst>
          </p:cNvPr>
          <p:cNvSpPr txBox="1"/>
          <p:nvPr/>
        </p:nvSpPr>
        <p:spPr>
          <a:xfrm>
            <a:off x="2101848" y="790838"/>
            <a:ext cx="3678543" cy="338554"/>
          </a:xfrm>
          <a:prstGeom prst="rect">
            <a:avLst/>
          </a:prstGeom>
          <a:noFill/>
        </p:spPr>
        <p:txBody>
          <a:bodyPr wrap="square" rtlCol="0">
            <a:spAutoFit/>
          </a:bodyPr>
          <a:lstStyle/>
          <a:p>
            <a:pPr algn="ctr">
              <a:spcBef>
                <a:spcPts val="1200"/>
              </a:spcBef>
              <a:spcAft>
                <a:spcPts val="1200"/>
              </a:spcAft>
            </a:pPr>
            <a:r>
              <a:rPr lang="en-US" sz="1400" b="1" kern="100" dirty="0">
                <a:effectLst/>
                <a:latin typeface="Times New Roman" panose="02020603050405020304" pitchFamily="18" charset="0"/>
                <a:ea typeface="Arial" panose="020B0604020202020204" pitchFamily="34" charset="0"/>
                <a:cs typeface="Times New Roman" panose="02020603050405020304" pitchFamily="18" charset="0"/>
              </a:rPr>
              <a:t>By</a:t>
            </a:r>
            <a:r>
              <a:rPr lang="en-US" sz="1600" b="1" kern="100" dirty="0">
                <a:effectLst/>
                <a:latin typeface="Times New Roman" panose="02020603050405020304" pitchFamily="18" charset="0"/>
                <a:ea typeface="Arial" panose="020B0604020202020204" pitchFamily="34" charset="0"/>
                <a:cs typeface="Times New Roman" panose="02020603050405020304" pitchFamily="18" charset="0"/>
              </a:rPr>
              <a:t>:-</a:t>
            </a:r>
            <a:r>
              <a:rPr lang="en-IN" sz="1200" b="1" i="0" dirty="0">
                <a:solidFill>
                  <a:srgbClr val="212529"/>
                </a:solidFill>
                <a:effectLst/>
                <a:latin typeface="Mangal" panose="02040503050203030202" pitchFamily="18" charset="0"/>
                <a:cs typeface="Mangal" panose="02040503050203030202" pitchFamily="18" charset="0"/>
              </a:rPr>
              <a:t>Kunwar </a:t>
            </a:r>
            <a:r>
              <a:rPr lang="en-IN" sz="1200" b="1" i="0" dirty="0" err="1">
                <a:solidFill>
                  <a:srgbClr val="212529"/>
                </a:solidFill>
                <a:effectLst/>
                <a:latin typeface="Mangal" panose="02040503050203030202" pitchFamily="18" charset="0"/>
                <a:cs typeface="Mangal" panose="02040503050203030202" pitchFamily="18" charset="0"/>
              </a:rPr>
              <a:t>Shauryaveer</a:t>
            </a:r>
            <a:r>
              <a:rPr lang="en-IN" sz="1200" b="1" i="0" dirty="0">
                <a:solidFill>
                  <a:srgbClr val="212529"/>
                </a:solidFill>
                <a:effectLst/>
                <a:latin typeface="Mangal" panose="02040503050203030202" pitchFamily="18" charset="0"/>
                <a:cs typeface="Mangal" panose="02040503050203030202" pitchFamily="18" charset="0"/>
              </a:rPr>
              <a:t> ( VIII Peace)</a:t>
            </a:r>
            <a:endParaRPr lang="en-IN" sz="1600" b="1" dirty="0">
              <a:effectLst/>
              <a:latin typeface="Mangal" panose="02040503050203030202" pitchFamily="18" charset="0"/>
              <a:ea typeface="Arial" panose="020B0604020202020204" pitchFamily="34" charset="0"/>
              <a:cs typeface="Mangal" panose="02040503050203030202" pitchFamily="18" charset="0"/>
            </a:endParaRPr>
          </a:p>
        </p:txBody>
      </p:sp>
      <p:pic>
        <p:nvPicPr>
          <p:cNvPr id="10" name="Picture 9">
            <a:extLst>
              <a:ext uri="{FF2B5EF4-FFF2-40B4-BE49-F238E27FC236}">
                <a16:creationId xmlns:a16="http://schemas.microsoft.com/office/drawing/2014/main" id="{07F3B5DA-79A4-FBE0-74C3-67CF15E53250}"/>
              </a:ext>
            </a:extLst>
          </p:cNvPr>
          <p:cNvPicPr>
            <a:picLocks noChangeAspect="1"/>
          </p:cNvPicPr>
          <p:nvPr/>
        </p:nvPicPr>
        <p:blipFill>
          <a:blip r:embed="rId2" cstate="print">
            <a:extLst>
              <a:ext uri="{28A0092B-C50C-407E-A947-70E740481C1C}">
                <a14:useLocalDpi xmlns:a14="http://schemas.microsoft.com/office/drawing/2010/main" val="0"/>
              </a:ext>
            </a:extLst>
          </a:blip>
          <a:srcRect l="20179" r="20179"/>
          <a:stretch/>
        </p:blipFill>
        <p:spPr>
          <a:xfrm>
            <a:off x="3040551" y="1307305"/>
            <a:ext cx="1600200" cy="1789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A3AE6F15-8920-EDB6-A73D-4643F93E297F}"/>
              </a:ext>
            </a:extLst>
          </p:cNvPr>
          <p:cNvSpPr txBox="1"/>
          <p:nvPr/>
        </p:nvSpPr>
        <p:spPr>
          <a:xfrm>
            <a:off x="273050" y="3289300"/>
            <a:ext cx="6781800" cy="6407203"/>
          </a:xfrm>
          <a:prstGeom prst="rect">
            <a:avLst/>
          </a:prstGeom>
          <a:noFill/>
        </p:spPr>
        <p:txBody>
          <a:bodyPr wrap="square" rtlCol="0">
            <a:spAutoFit/>
          </a:bodyPr>
          <a:lstStyle/>
          <a:p>
            <a:pPr algn="just">
              <a:lnSpc>
                <a:spcPct val="107000"/>
              </a:lnSpc>
              <a:spcAft>
                <a:spcPts val="800"/>
              </a:spcAft>
            </a:pPr>
            <a:r>
              <a:rPr lang="hi-IN" sz="1100" kern="100" dirty="0">
                <a:effectLst/>
                <a:latin typeface="Times New Roman" panose="02020603050405020304" pitchFamily="18" charset="0"/>
                <a:ea typeface="Calibri" panose="020F0502020204030204" pitchFamily="34" charset="0"/>
              </a:rPr>
              <a:t>समाज में नैतिकता और शिष्टाचार का अत्यधिक महत्व है क्योंकि ये दोनों तत्व समाज के स्वस्थ और समृद्धि की दिशा में योगदान करते हैं। ये हमारे व्यक्तित्व और समाज में दूसरों के साथ हमारे संबंधों को बेहतर बनाते हैं।</a:t>
            </a:r>
            <a:endParaRPr lang="en-IN" sz="1100" kern="1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IN" sz="1100" b="1" kern="100" dirty="0">
                <a:effectLst/>
                <a:latin typeface="Times New Roman" panose="02020603050405020304" pitchFamily="18" charset="0"/>
                <a:ea typeface="Calibri" panose="020F0502020204030204" pitchFamily="34" charset="0"/>
              </a:rPr>
              <a:t>1. </a:t>
            </a:r>
            <a:r>
              <a:rPr lang="hi-IN" sz="1100" b="1" kern="100" dirty="0">
                <a:effectLst/>
                <a:latin typeface="Times New Roman" panose="02020603050405020304" pitchFamily="18" charset="0"/>
                <a:ea typeface="Calibri" panose="020F0502020204030204" pitchFamily="34" charset="0"/>
              </a:rPr>
              <a:t>नैतिकता का महत्व</a:t>
            </a:r>
            <a:endParaRPr lang="en-IN" sz="1100" b="1" kern="1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hi-IN" sz="1100" kern="100" dirty="0">
                <a:effectLst/>
                <a:latin typeface="Times New Roman" panose="02020603050405020304" pitchFamily="18" charset="0"/>
                <a:ea typeface="Calibri" panose="020F0502020204030204" pitchFamily="34" charset="0"/>
              </a:rPr>
              <a:t>नैतिकता का अर्थ है सही और गलत के बीच अंतर समझना और उसे जीवन में अपनाना। यह हमारे निर्णयों</a:t>
            </a:r>
            <a:r>
              <a:rPr lang="en-IN" sz="1100" kern="100" dirty="0">
                <a:effectLst/>
                <a:latin typeface="Times New Roman" panose="02020603050405020304" pitchFamily="18" charset="0"/>
                <a:ea typeface="Calibri" panose="020F0502020204030204" pitchFamily="34" charset="0"/>
              </a:rPr>
              <a:t>, </a:t>
            </a:r>
            <a:r>
              <a:rPr lang="hi-IN" sz="1100" kern="100" dirty="0">
                <a:effectLst/>
                <a:latin typeface="Times New Roman" panose="02020603050405020304" pitchFamily="18" charset="0"/>
                <a:ea typeface="Calibri" panose="020F0502020204030204" pitchFamily="34" charset="0"/>
              </a:rPr>
              <a:t>कार्यों और विचारों को सही दिशा में मार्गदर्शन करता है। समाज में नैतिकता के निम्नलिखित लाभ हैं:</a:t>
            </a:r>
            <a:endParaRPr lang="en-IN" sz="1100" kern="100" dirty="0">
              <a:effectLst/>
              <a:latin typeface="Times New Roman" panose="02020603050405020304" pitchFamily="18" charset="0"/>
              <a:ea typeface="Calibri" panose="020F050202020403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hi-IN" sz="1100" kern="100" dirty="0">
                <a:effectLst/>
                <a:latin typeface="Times New Roman" panose="02020603050405020304" pitchFamily="18" charset="0"/>
                <a:ea typeface="Calibri" panose="020F0502020204030204" pitchFamily="34" charset="0"/>
              </a:rPr>
              <a:t>सामाजिक विश्वास</a:t>
            </a:r>
            <a:r>
              <a:rPr lang="en-IN" sz="1100" kern="100" dirty="0">
                <a:effectLst/>
                <a:latin typeface="Times New Roman" panose="02020603050405020304" pitchFamily="18" charset="0"/>
                <a:ea typeface="Calibri" panose="020F0502020204030204" pitchFamily="34" charset="0"/>
              </a:rPr>
              <a:t>: </a:t>
            </a:r>
            <a:r>
              <a:rPr lang="hi-IN" sz="1100" kern="100" dirty="0">
                <a:effectLst/>
                <a:latin typeface="Times New Roman" panose="02020603050405020304" pitchFamily="18" charset="0"/>
                <a:ea typeface="Calibri" panose="020F0502020204030204" pitchFamily="34" charset="0"/>
              </a:rPr>
              <a:t>जब लोग नैतिकता का पालन करते हैं</a:t>
            </a:r>
            <a:r>
              <a:rPr lang="en-IN" sz="1100" kern="100" dirty="0">
                <a:effectLst/>
                <a:latin typeface="Times New Roman" panose="02020603050405020304" pitchFamily="18" charset="0"/>
                <a:ea typeface="Calibri" panose="020F0502020204030204" pitchFamily="34" charset="0"/>
              </a:rPr>
              <a:t>, </a:t>
            </a:r>
            <a:r>
              <a:rPr lang="hi-IN" sz="1100" kern="100" dirty="0">
                <a:effectLst/>
                <a:latin typeface="Times New Roman" panose="02020603050405020304" pitchFamily="18" charset="0"/>
                <a:ea typeface="Calibri" panose="020F0502020204030204" pitchFamily="34" charset="0"/>
              </a:rPr>
              <a:t>तो समाज में विश्वास और ईमानदारी का माहौल बनता है। यह समाज को मजबूत बनाता है और लोगों के बीच सहयोग की भावना उत्पन्न करता है।</a:t>
            </a:r>
            <a:endParaRPr lang="en-IN" sz="1100" kern="100" dirty="0">
              <a:effectLst/>
              <a:latin typeface="Times New Roman" panose="02020603050405020304" pitchFamily="18" charset="0"/>
              <a:ea typeface="Calibri" panose="020F050202020403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hi-IN" sz="1100" kern="100" dirty="0">
                <a:effectLst/>
                <a:latin typeface="Times New Roman" panose="02020603050405020304" pitchFamily="18" charset="0"/>
                <a:ea typeface="Calibri" panose="020F0502020204030204" pitchFamily="34" charset="0"/>
              </a:rPr>
              <a:t>न्याय और समानता</a:t>
            </a:r>
            <a:r>
              <a:rPr lang="en-IN" sz="1100" kern="100" dirty="0">
                <a:effectLst/>
                <a:latin typeface="Times New Roman" panose="02020603050405020304" pitchFamily="18" charset="0"/>
                <a:ea typeface="Calibri" panose="020F0502020204030204" pitchFamily="34" charset="0"/>
              </a:rPr>
              <a:t>: </a:t>
            </a:r>
            <a:r>
              <a:rPr lang="hi-IN" sz="1100" kern="100" dirty="0">
                <a:effectLst/>
                <a:latin typeface="Times New Roman" panose="02020603050405020304" pitchFamily="18" charset="0"/>
                <a:ea typeface="Calibri" panose="020F0502020204030204" pitchFamily="34" charset="0"/>
              </a:rPr>
              <a:t>नैतिकता समाज में न्याय और समानता की भावना पैदा करती है। यह सुनिश्चित करती है कि सभी को समान अधिकार मिले और कोई भी किसी अन्याय का शिकार न हो।</a:t>
            </a:r>
            <a:endParaRPr lang="en-IN" sz="1100" kern="1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IN" sz="1100" b="1" kern="100" dirty="0">
                <a:effectLst/>
                <a:latin typeface="Times New Roman" panose="02020603050405020304" pitchFamily="18" charset="0"/>
                <a:ea typeface="Calibri" panose="020F0502020204030204" pitchFamily="34" charset="0"/>
              </a:rPr>
              <a:t>2. </a:t>
            </a:r>
            <a:r>
              <a:rPr lang="hi-IN" sz="1100" b="1" kern="100" dirty="0">
                <a:effectLst/>
                <a:latin typeface="Times New Roman" panose="02020603050405020304" pitchFamily="18" charset="0"/>
                <a:ea typeface="Calibri" panose="020F0502020204030204" pitchFamily="34" charset="0"/>
              </a:rPr>
              <a:t>शिष्टाचार का महत्व</a:t>
            </a:r>
            <a:endParaRPr lang="en-IN" sz="1100" b="1" kern="1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hi-IN" sz="1100" kern="100" dirty="0">
                <a:effectLst/>
                <a:latin typeface="Times New Roman" panose="02020603050405020304" pitchFamily="18" charset="0"/>
                <a:ea typeface="Calibri" panose="020F0502020204030204" pitchFamily="34" charset="0"/>
              </a:rPr>
              <a:t>शिष्टाचार का तात्पर्य दूसरों के प्रति आदर्श आचरण और सही व्यवहार से है। यह समाज में अनुशासन और सद्भाव बनाए रखने में सहायक होता है। शिष्टाचार के निम्नलिखित लाभ हैं:</a:t>
            </a:r>
            <a:endParaRPr lang="en-IN" sz="1100" kern="100" dirty="0">
              <a:effectLst/>
              <a:latin typeface="Times New Roman" panose="02020603050405020304" pitchFamily="18" charset="0"/>
              <a:ea typeface="Calibri" panose="020F050202020403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hi-IN" sz="1100" kern="100" dirty="0">
                <a:effectLst/>
                <a:latin typeface="Times New Roman" panose="02020603050405020304" pitchFamily="18" charset="0"/>
                <a:ea typeface="Calibri" panose="020F0502020204030204" pitchFamily="34" charset="0"/>
              </a:rPr>
              <a:t>आपसी सम्मान</a:t>
            </a:r>
            <a:r>
              <a:rPr lang="en-IN" sz="1100" kern="100" dirty="0">
                <a:effectLst/>
                <a:latin typeface="Times New Roman" panose="02020603050405020304" pitchFamily="18" charset="0"/>
                <a:ea typeface="Calibri" panose="020F0502020204030204" pitchFamily="34" charset="0"/>
              </a:rPr>
              <a:t>: </a:t>
            </a:r>
            <a:r>
              <a:rPr lang="hi-IN" sz="1100" kern="100" dirty="0">
                <a:effectLst/>
                <a:latin typeface="Times New Roman" panose="02020603050405020304" pitchFamily="18" charset="0"/>
                <a:ea typeface="Calibri" panose="020F0502020204030204" pitchFamily="34" charset="0"/>
              </a:rPr>
              <a:t>शिष्टाचार हमें दूसरों का सम्मान करना सिखाता है। यह समाज में सौहार्दपूर्ण संबंधों का निर्माण करता है और हर किसी को अपनी प्रतिष्ठा बनाए रखने का अवसर प्रदान करता है।</a:t>
            </a:r>
            <a:endParaRPr lang="en-IN" sz="1100" kern="100" dirty="0">
              <a:effectLst/>
              <a:latin typeface="Times New Roman" panose="02020603050405020304" pitchFamily="18" charset="0"/>
              <a:ea typeface="Calibri" panose="020F050202020403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hi-IN" sz="1100" kern="100" dirty="0">
                <a:effectLst/>
                <a:latin typeface="Times New Roman" panose="02020603050405020304" pitchFamily="18" charset="0"/>
                <a:ea typeface="Calibri" panose="020F0502020204030204" pitchFamily="34" charset="0"/>
              </a:rPr>
              <a:t>विनम्रता का महत्व</a:t>
            </a:r>
            <a:r>
              <a:rPr lang="en-IN" sz="1100" kern="100" dirty="0">
                <a:effectLst/>
                <a:latin typeface="Times New Roman" panose="02020603050405020304" pitchFamily="18" charset="0"/>
                <a:ea typeface="Calibri" panose="020F0502020204030204" pitchFamily="34" charset="0"/>
              </a:rPr>
              <a:t>: </a:t>
            </a:r>
            <a:r>
              <a:rPr lang="hi-IN" sz="1100" kern="100" dirty="0">
                <a:effectLst/>
                <a:latin typeface="Times New Roman" panose="02020603050405020304" pitchFamily="18" charset="0"/>
                <a:ea typeface="Calibri" panose="020F0502020204030204" pitchFamily="34" charset="0"/>
              </a:rPr>
              <a:t>शिष्टाचार हमें विनम्रता सिखाता है</a:t>
            </a:r>
            <a:r>
              <a:rPr lang="en-IN" sz="1100" kern="100" dirty="0">
                <a:effectLst/>
                <a:latin typeface="Times New Roman" panose="02020603050405020304" pitchFamily="18" charset="0"/>
                <a:ea typeface="Calibri" panose="020F0502020204030204" pitchFamily="34" charset="0"/>
              </a:rPr>
              <a:t>, </a:t>
            </a:r>
            <a:r>
              <a:rPr lang="hi-IN" sz="1100" kern="100" dirty="0">
                <a:effectLst/>
                <a:latin typeface="Times New Roman" panose="02020603050405020304" pitchFamily="18" charset="0"/>
                <a:ea typeface="Calibri" panose="020F0502020204030204" pitchFamily="34" charset="0"/>
              </a:rPr>
              <a:t>जिससे हम दूसरों के साथ बेहतर संवाद कर सकते हैं और अपने कार्यों से उन्हें प्रभावित कर सकते हैं।</a:t>
            </a:r>
            <a:endParaRPr lang="en-IN" sz="1100" kern="1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IN" sz="1100" b="1" kern="100" dirty="0">
                <a:effectLst/>
                <a:latin typeface="Times New Roman" panose="02020603050405020304" pitchFamily="18" charset="0"/>
                <a:ea typeface="Calibri" panose="020F0502020204030204" pitchFamily="34" charset="0"/>
              </a:rPr>
              <a:t>3. </a:t>
            </a:r>
            <a:r>
              <a:rPr lang="hi-IN" sz="1100" b="1" kern="100" dirty="0">
                <a:effectLst/>
                <a:latin typeface="Times New Roman" panose="02020603050405020304" pitchFamily="18" charset="0"/>
                <a:ea typeface="Calibri" panose="020F0502020204030204" pitchFamily="34" charset="0"/>
              </a:rPr>
              <a:t>नैतिकता और शिष्टाचार के सामूहिक लाभ</a:t>
            </a:r>
            <a:endParaRPr lang="en-IN" sz="1100" b="1" kern="100" dirty="0">
              <a:effectLst/>
              <a:latin typeface="Times New Roman" panose="02020603050405020304" pitchFamily="18" charset="0"/>
              <a:ea typeface="Calibri" panose="020F050202020403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hi-IN" sz="1100" kern="100" dirty="0">
                <a:effectLst/>
                <a:latin typeface="Times New Roman" panose="02020603050405020304" pitchFamily="18" charset="0"/>
                <a:ea typeface="Calibri" panose="020F0502020204030204" pitchFamily="34" charset="0"/>
              </a:rPr>
              <a:t>समाज में शांति</a:t>
            </a:r>
            <a:r>
              <a:rPr lang="en-IN" sz="1100" kern="100" dirty="0">
                <a:effectLst/>
                <a:latin typeface="Times New Roman" panose="02020603050405020304" pitchFamily="18" charset="0"/>
                <a:ea typeface="Calibri" panose="020F0502020204030204" pitchFamily="34" charset="0"/>
              </a:rPr>
              <a:t>: </a:t>
            </a:r>
            <a:r>
              <a:rPr lang="hi-IN" sz="1100" kern="100" dirty="0">
                <a:effectLst/>
                <a:latin typeface="Times New Roman" panose="02020603050405020304" pitchFamily="18" charset="0"/>
                <a:ea typeface="Calibri" panose="020F0502020204030204" pitchFamily="34" charset="0"/>
              </a:rPr>
              <a:t>नैतिकता और शिष्टाचार समाज में शांति बनाए रखने में मदद करते हैं। ये दोनों गुण एक सकारात्मक और सहायक वातावरण का निर्माण करते हैं।</a:t>
            </a:r>
            <a:endParaRPr lang="en-IN" sz="1100" kern="100" dirty="0">
              <a:effectLst/>
              <a:latin typeface="Times New Roman" panose="02020603050405020304" pitchFamily="18" charset="0"/>
              <a:ea typeface="Calibri" panose="020F050202020403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hi-IN" sz="1100" kern="100" dirty="0">
                <a:effectLst/>
                <a:latin typeface="Times New Roman" panose="02020603050405020304" pitchFamily="18" charset="0"/>
                <a:ea typeface="Calibri" panose="020F0502020204030204" pitchFamily="34" charset="0"/>
              </a:rPr>
              <a:t>व्यक्तिगत विकास</a:t>
            </a:r>
            <a:r>
              <a:rPr lang="en-IN" sz="1100" kern="100" dirty="0">
                <a:effectLst/>
                <a:latin typeface="Times New Roman" panose="02020603050405020304" pitchFamily="18" charset="0"/>
                <a:ea typeface="Calibri" panose="020F0502020204030204" pitchFamily="34" charset="0"/>
              </a:rPr>
              <a:t>: </a:t>
            </a:r>
            <a:r>
              <a:rPr lang="hi-IN" sz="1100" kern="100" dirty="0">
                <a:effectLst/>
                <a:latin typeface="Times New Roman" panose="02020603050405020304" pitchFamily="18" charset="0"/>
                <a:ea typeface="Calibri" panose="020F0502020204030204" pitchFamily="34" charset="0"/>
              </a:rPr>
              <a:t>जब हम नैतिकता और शिष्टाचार का पालन करते हैं</a:t>
            </a:r>
            <a:r>
              <a:rPr lang="en-IN" sz="1100" kern="100" dirty="0">
                <a:effectLst/>
                <a:latin typeface="Times New Roman" panose="02020603050405020304" pitchFamily="18" charset="0"/>
                <a:ea typeface="Calibri" panose="020F0502020204030204" pitchFamily="34" charset="0"/>
              </a:rPr>
              <a:t>, </a:t>
            </a:r>
            <a:r>
              <a:rPr lang="hi-IN" sz="1100" kern="100" dirty="0">
                <a:effectLst/>
                <a:latin typeface="Times New Roman" panose="02020603050405020304" pitchFamily="18" charset="0"/>
                <a:ea typeface="Calibri" panose="020F0502020204030204" pitchFamily="34" charset="0"/>
              </a:rPr>
              <a:t>तो हम व्यक्तिगत रूप से भी बेहतर इंसान बनते हैं। यह हमारे व्यक्तित्व को निखारता है और दूसरों के प्रति हमारी सोच और कार्यशैली को सुधारता है।</a:t>
            </a:r>
            <a:endParaRPr lang="en-IN" sz="1100" kern="1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hi-IN" sz="1100" b="1" kern="100" dirty="0">
                <a:effectLst/>
                <a:latin typeface="Times New Roman" panose="02020603050405020304" pitchFamily="18" charset="0"/>
                <a:ea typeface="Calibri" panose="020F0502020204030204" pitchFamily="34" charset="0"/>
              </a:rPr>
              <a:t>निष्कर्ष</a:t>
            </a:r>
            <a:endParaRPr lang="en-IN" sz="1100" b="1" kern="1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hi-IN" sz="1100" kern="100" dirty="0">
                <a:effectLst/>
                <a:latin typeface="Times New Roman" panose="02020603050405020304" pitchFamily="18" charset="0"/>
                <a:ea typeface="Calibri" panose="020F0502020204030204" pitchFamily="34" charset="0"/>
              </a:rPr>
              <a:t>समाज में नैतिकता और शिष्टाचार का पालन करना अत्यंत आवश्यक है। यह समाज को एकजुट और मजबूत बनाता है</a:t>
            </a:r>
            <a:r>
              <a:rPr lang="en-IN" sz="1100" kern="100" dirty="0">
                <a:effectLst/>
                <a:latin typeface="Times New Roman" panose="02020603050405020304" pitchFamily="18" charset="0"/>
                <a:ea typeface="Calibri" panose="020F0502020204030204" pitchFamily="34" charset="0"/>
              </a:rPr>
              <a:t>, </a:t>
            </a:r>
            <a:r>
              <a:rPr lang="hi-IN" sz="1100" kern="100" dirty="0">
                <a:effectLst/>
                <a:latin typeface="Times New Roman" panose="02020603050405020304" pitchFamily="18" charset="0"/>
                <a:ea typeface="Calibri" panose="020F0502020204030204" pitchFamily="34" charset="0"/>
              </a:rPr>
              <a:t>जिससे हम एक स्वस्थ और शांतिपूर्ण जीवन जी सकते हैं। यदि हम सभी इन दोनों का अनुसरण करें</a:t>
            </a:r>
            <a:r>
              <a:rPr lang="en-IN" sz="1100" kern="100" dirty="0">
                <a:effectLst/>
                <a:latin typeface="Times New Roman" panose="02020603050405020304" pitchFamily="18" charset="0"/>
                <a:ea typeface="Calibri" panose="020F0502020204030204" pitchFamily="34" charset="0"/>
              </a:rPr>
              <a:t>, </a:t>
            </a:r>
            <a:r>
              <a:rPr lang="hi-IN" sz="1100" kern="100" dirty="0">
                <a:effectLst/>
                <a:latin typeface="Times New Roman" panose="02020603050405020304" pitchFamily="18" charset="0"/>
                <a:ea typeface="Calibri" panose="020F0502020204030204" pitchFamily="34" charset="0"/>
              </a:rPr>
              <a:t>तो न केवल हम अच्छे इंसान बनेंगे</a:t>
            </a:r>
            <a:r>
              <a:rPr lang="en-IN" sz="1100" kern="100" dirty="0">
                <a:effectLst/>
                <a:latin typeface="Times New Roman" panose="02020603050405020304" pitchFamily="18" charset="0"/>
                <a:ea typeface="Calibri" panose="020F0502020204030204" pitchFamily="34" charset="0"/>
              </a:rPr>
              <a:t>, </a:t>
            </a:r>
            <a:r>
              <a:rPr lang="hi-IN" sz="1100" kern="100" dirty="0">
                <a:effectLst/>
                <a:latin typeface="Times New Roman" panose="02020603050405020304" pitchFamily="18" charset="0"/>
                <a:ea typeface="Calibri" panose="020F0502020204030204" pitchFamily="34" charset="0"/>
              </a:rPr>
              <a:t>बल्कि समाज में सकारात्मक परिवर्तन भी ला सकेंगे।</a:t>
            </a:r>
            <a:endParaRPr lang="en-IN" sz="1100" kern="1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IN" sz="1100" kern="100" dirty="0">
                <a:effectLst/>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2930923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30AD0-B960-D63E-4741-F03BB4BA4538}"/>
            </a:ext>
          </a:extLst>
        </p:cNvPr>
        <p:cNvGrpSpPr/>
        <p:nvPr/>
      </p:nvGrpSpPr>
      <p:grpSpPr>
        <a:xfrm>
          <a:off x="0" y="0"/>
          <a:ext cx="0" cy="0"/>
          <a:chOff x="0" y="0"/>
          <a:chExt cx="0" cy="0"/>
        </a:xfrm>
      </p:grpSpPr>
      <p:sp>
        <p:nvSpPr>
          <p:cNvPr id="20" name="AutoShape 4">
            <a:extLst>
              <a:ext uri="{FF2B5EF4-FFF2-40B4-BE49-F238E27FC236}">
                <a16:creationId xmlns:a16="http://schemas.microsoft.com/office/drawing/2014/main" id="{10942B94-014B-026D-D014-6AFF0A98C1D0}"/>
              </a:ext>
            </a:extLst>
          </p:cNvPr>
          <p:cNvSpPr/>
          <p:nvPr/>
        </p:nvSpPr>
        <p:spPr>
          <a:xfrm>
            <a:off x="-23283" y="1155700"/>
            <a:ext cx="7584768" cy="0"/>
          </a:xfrm>
          <a:prstGeom prst="line">
            <a:avLst/>
          </a:prstGeom>
          <a:ln w="19050" cap="flat">
            <a:solidFill>
              <a:srgbClr val="222221"/>
            </a:solidFill>
            <a:prstDash val="solid"/>
            <a:headEnd type="none" w="sm" len="sm"/>
            <a:tailEnd type="none" w="sm" len="sm"/>
          </a:ln>
        </p:spPr>
        <p:txBody>
          <a:bodyPr/>
          <a:lstStyle/>
          <a:p>
            <a:endParaRPr lang="en-US"/>
          </a:p>
        </p:txBody>
      </p:sp>
      <p:sp>
        <p:nvSpPr>
          <p:cNvPr id="6" name="AutoShape 2">
            <a:extLst>
              <a:ext uri="{FF2B5EF4-FFF2-40B4-BE49-F238E27FC236}">
                <a16:creationId xmlns:a16="http://schemas.microsoft.com/office/drawing/2014/main" id="{9664F771-E436-64D8-E228-9D399DFFF13D}"/>
              </a:ext>
            </a:extLst>
          </p:cNvPr>
          <p:cNvSpPr/>
          <p:nvPr/>
        </p:nvSpPr>
        <p:spPr>
          <a:xfrm>
            <a:off x="1" y="9752803"/>
            <a:ext cx="7556500" cy="13247"/>
          </a:xfrm>
          <a:prstGeom prst="line">
            <a:avLst/>
          </a:prstGeom>
          <a:ln w="57150" cap="flat">
            <a:solidFill>
              <a:srgbClr val="000000"/>
            </a:solidFill>
            <a:prstDash val="solid"/>
            <a:headEnd type="none" w="sm" len="sm"/>
            <a:tailEnd type="none" w="sm" len="sm"/>
          </a:ln>
        </p:spPr>
        <p:txBody>
          <a:bodyPr/>
          <a:lstStyle/>
          <a:p>
            <a:endParaRPr lang="en-US" dirty="0"/>
          </a:p>
        </p:txBody>
      </p:sp>
      <p:sp>
        <p:nvSpPr>
          <p:cNvPr id="7" name="TextBox 6">
            <a:extLst>
              <a:ext uri="{FF2B5EF4-FFF2-40B4-BE49-F238E27FC236}">
                <a16:creationId xmlns:a16="http://schemas.microsoft.com/office/drawing/2014/main" id="{E5DEDE2C-51A2-620D-BAAC-6532C6C5F9FB}"/>
              </a:ext>
            </a:extLst>
          </p:cNvPr>
          <p:cNvSpPr txBox="1"/>
          <p:nvPr/>
        </p:nvSpPr>
        <p:spPr>
          <a:xfrm>
            <a:off x="1120195" y="9779714"/>
            <a:ext cx="5440913" cy="646331"/>
          </a:xfrm>
          <a:prstGeom prst="rect">
            <a:avLst/>
          </a:prstGeom>
          <a:noFill/>
        </p:spPr>
        <p:txBody>
          <a:bodyPr wrap="none" rtlCol="0">
            <a:spAutoFit/>
          </a:bodyPr>
          <a:lstStyle/>
          <a:p>
            <a:r>
              <a:rPr lang="en-IN" sz="3600" dirty="0">
                <a:latin typeface="Engravers' Old English BT Bold" panose="020B0604020202020204" charset="0"/>
              </a:rPr>
              <a:t>The Sandeepni Chronicle</a:t>
            </a:r>
          </a:p>
        </p:txBody>
      </p:sp>
      <p:sp>
        <p:nvSpPr>
          <p:cNvPr id="9" name="AutoShape 4">
            <a:extLst>
              <a:ext uri="{FF2B5EF4-FFF2-40B4-BE49-F238E27FC236}">
                <a16:creationId xmlns:a16="http://schemas.microsoft.com/office/drawing/2014/main" id="{3CD5CD74-151B-E18C-9715-76C16C6D9142}"/>
              </a:ext>
            </a:extLst>
          </p:cNvPr>
          <p:cNvSpPr/>
          <p:nvPr/>
        </p:nvSpPr>
        <p:spPr>
          <a:xfrm>
            <a:off x="16531" y="182185"/>
            <a:ext cx="7568238" cy="21241"/>
          </a:xfrm>
          <a:prstGeom prst="line">
            <a:avLst/>
          </a:prstGeom>
          <a:ln w="19050" cap="flat">
            <a:solidFill>
              <a:srgbClr val="222221"/>
            </a:solidFill>
            <a:prstDash val="solid"/>
            <a:headEnd type="none" w="sm" len="sm"/>
            <a:tailEnd type="none" w="sm" len="sm"/>
          </a:ln>
        </p:spPr>
        <p:txBody>
          <a:bodyPr/>
          <a:lstStyle/>
          <a:p>
            <a:endParaRPr lang="en-IN" dirty="0"/>
          </a:p>
        </p:txBody>
      </p:sp>
      <p:sp>
        <p:nvSpPr>
          <p:cNvPr id="11" name="AutoShape 2">
            <a:extLst>
              <a:ext uri="{FF2B5EF4-FFF2-40B4-BE49-F238E27FC236}">
                <a16:creationId xmlns:a16="http://schemas.microsoft.com/office/drawing/2014/main" id="{9ADADAFC-E78D-2A13-5795-7CB9F48851BD}"/>
              </a:ext>
            </a:extLst>
          </p:cNvPr>
          <p:cNvSpPr/>
          <p:nvPr/>
        </p:nvSpPr>
        <p:spPr>
          <a:xfrm flipV="1">
            <a:off x="-23283" y="10489974"/>
            <a:ext cx="7579783" cy="13246"/>
          </a:xfrm>
          <a:prstGeom prst="line">
            <a:avLst/>
          </a:prstGeom>
          <a:ln w="57150" cap="flat">
            <a:solidFill>
              <a:srgbClr val="000000"/>
            </a:solidFill>
            <a:prstDash val="solid"/>
            <a:headEnd type="none" w="sm" len="sm"/>
            <a:tailEnd type="none" w="sm" len="sm"/>
          </a:ln>
        </p:spPr>
        <p:txBody>
          <a:bodyPr/>
          <a:lstStyle/>
          <a:p>
            <a:endParaRPr lang="en-US"/>
          </a:p>
        </p:txBody>
      </p:sp>
      <p:sp>
        <p:nvSpPr>
          <p:cNvPr id="18" name="TextBox 17">
            <a:extLst>
              <a:ext uri="{FF2B5EF4-FFF2-40B4-BE49-F238E27FC236}">
                <a16:creationId xmlns:a16="http://schemas.microsoft.com/office/drawing/2014/main" id="{E33B5152-4B7E-1293-BC9C-3DEBA26D3B29}"/>
              </a:ext>
            </a:extLst>
          </p:cNvPr>
          <p:cNvSpPr txBox="1"/>
          <p:nvPr/>
        </p:nvSpPr>
        <p:spPr>
          <a:xfrm>
            <a:off x="151322" y="257998"/>
            <a:ext cx="7360728" cy="421654"/>
          </a:xfrm>
          <a:prstGeom prst="rect">
            <a:avLst/>
          </a:prstGeom>
          <a:noFill/>
        </p:spPr>
        <p:txBody>
          <a:bodyPr wrap="square">
            <a:spAutoFit/>
          </a:bodyPr>
          <a:lstStyle/>
          <a:p>
            <a:pPr algn="ctr">
              <a:lnSpc>
                <a:spcPct val="107000"/>
              </a:lnSpc>
              <a:spcAft>
                <a:spcPts val="800"/>
              </a:spcAft>
            </a:pPr>
            <a:r>
              <a:rPr lang="pa-IN" sz="2000" b="1" kern="100" dirty="0">
                <a:effectLst/>
                <a:latin typeface="Calibri" panose="020F0502020204030204" pitchFamily="34" charset="0"/>
                <a:ea typeface="Calibri" panose="020F0502020204030204" pitchFamily="34" charset="0"/>
                <a:cs typeface="Raavi" panose="020B0502040204020203" pitchFamily="34" charset="0"/>
              </a:rPr>
              <a:t>ਸਹਿਯੋਗ</a:t>
            </a:r>
            <a:r>
              <a:rPr lang="pa-IN" sz="2000" b="1" kern="100" dirty="0">
                <a:effectLst/>
                <a:latin typeface="Calibri" panose="020F0502020204030204" pitchFamily="34" charset="0"/>
                <a:ea typeface="Calibri" panose="020F0502020204030204" pitchFamily="34" charset="0"/>
                <a:cs typeface="Mangal" panose="02040503050203030202" pitchFamily="18" charset="0"/>
              </a:rPr>
              <a:t> </a:t>
            </a:r>
            <a:r>
              <a:rPr lang="pa-IN" sz="2000" b="1" kern="100" dirty="0">
                <a:effectLst/>
                <a:latin typeface="Calibri" panose="020F0502020204030204" pitchFamily="34" charset="0"/>
                <a:ea typeface="Calibri" panose="020F0502020204030204" pitchFamily="34" charset="0"/>
                <a:cs typeface="Raavi" panose="020B0502040204020203" pitchFamily="34" charset="0"/>
              </a:rPr>
              <a:t>ਅਤੇ</a:t>
            </a:r>
            <a:r>
              <a:rPr lang="pa-IN" sz="2000" b="1" kern="100" dirty="0">
                <a:effectLst/>
                <a:latin typeface="Calibri" panose="020F0502020204030204" pitchFamily="34" charset="0"/>
                <a:ea typeface="Calibri" panose="020F0502020204030204" pitchFamily="34" charset="0"/>
                <a:cs typeface="Mangal" panose="02040503050203030202" pitchFamily="18" charset="0"/>
              </a:rPr>
              <a:t> </a:t>
            </a:r>
            <a:r>
              <a:rPr lang="pa-IN" sz="2000" b="1" kern="100" dirty="0">
                <a:effectLst/>
                <a:latin typeface="Calibri" panose="020F0502020204030204" pitchFamily="34" charset="0"/>
                <a:ea typeface="Calibri" panose="020F0502020204030204" pitchFamily="34" charset="0"/>
                <a:cs typeface="Raavi" panose="020B0502040204020203" pitchFamily="34" charset="0"/>
              </a:rPr>
              <a:t>ਟੀਮਵਰਕ</a:t>
            </a:r>
            <a:r>
              <a:rPr lang="pa-IN" sz="2000" b="1" kern="100" dirty="0">
                <a:effectLst/>
                <a:latin typeface="Calibri" panose="020F0502020204030204" pitchFamily="34" charset="0"/>
                <a:ea typeface="Calibri" panose="020F0502020204030204" pitchFamily="34" charset="0"/>
                <a:cs typeface="Mangal" panose="02040503050203030202" pitchFamily="18" charset="0"/>
              </a:rPr>
              <a:t> </a:t>
            </a:r>
            <a:r>
              <a:rPr lang="pa-IN" sz="2000" b="1" kern="100" dirty="0">
                <a:effectLst/>
                <a:latin typeface="Calibri" panose="020F0502020204030204" pitchFamily="34" charset="0"/>
                <a:ea typeface="Calibri" panose="020F0502020204030204" pitchFamily="34" charset="0"/>
                <a:cs typeface="Raavi" panose="020B0502040204020203" pitchFamily="34" charset="0"/>
              </a:rPr>
              <a:t>ਦਾ</a:t>
            </a:r>
            <a:r>
              <a:rPr lang="pa-IN" sz="2000" b="1" kern="100" dirty="0">
                <a:effectLst/>
                <a:latin typeface="Calibri" panose="020F0502020204030204" pitchFamily="34" charset="0"/>
                <a:ea typeface="Calibri" panose="020F0502020204030204" pitchFamily="34" charset="0"/>
                <a:cs typeface="Mangal" panose="02040503050203030202" pitchFamily="18" charset="0"/>
              </a:rPr>
              <a:t> </a:t>
            </a:r>
            <a:r>
              <a:rPr lang="pa-IN" sz="2000" b="1" kern="100" dirty="0">
                <a:effectLst/>
                <a:latin typeface="Calibri" panose="020F0502020204030204" pitchFamily="34" charset="0"/>
                <a:ea typeface="Calibri" panose="020F0502020204030204" pitchFamily="34" charset="0"/>
                <a:cs typeface="Raavi" panose="020B0502040204020203" pitchFamily="34" charset="0"/>
              </a:rPr>
              <a:t>ਮਹੱਤਵ</a:t>
            </a:r>
            <a:endParaRPr lang="en-IN" sz="2000" kern="1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3" name="TextBox 2">
            <a:extLst>
              <a:ext uri="{FF2B5EF4-FFF2-40B4-BE49-F238E27FC236}">
                <a16:creationId xmlns:a16="http://schemas.microsoft.com/office/drawing/2014/main" id="{D8B780A2-8DD7-096B-6C51-1AF9045FB850}"/>
              </a:ext>
            </a:extLst>
          </p:cNvPr>
          <p:cNvSpPr txBox="1"/>
          <p:nvPr/>
        </p:nvSpPr>
        <p:spPr>
          <a:xfrm>
            <a:off x="2001379" y="746450"/>
            <a:ext cx="3678543" cy="338554"/>
          </a:xfrm>
          <a:prstGeom prst="rect">
            <a:avLst/>
          </a:prstGeom>
          <a:noFill/>
        </p:spPr>
        <p:txBody>
          <a:bodyPr wrap="square" rtlCol="0">
            <a:spAutoFit/>
          </a:bodyPr>
          <a:lstStyle/>
          <a:p>
            <a:pPr algn="ctr">
              <a:spcBef>
                <a:spcPts val="1200"/>
              </a:spcBef>
              <a:spcAft>
                <a:spcPts val="1200"/>
              </a:spcAft>
            </a:pPr>
            <a:r>
              <a:rPr lang="en-US" sz="1600" b="1" kern="100" dirty="0">
                <a:latin typeface="Times New Roman" panose="02020603050405020304" pitchFamily="18" charset="0"/>
                <a:ea typeface="Arial" panose="020B0604020202020204" pitchFamily="34" charset="0"/>
                <a:cs typeface="Times New Roman" panose="02020603050405020304" pitchFamily="18" charset="0"/>
              </a:rPr>
              <a:t>By:- Arnav Gupta  ( IX Loyal)</a:t>
            </a:r>
            <a:r>
              <a:rPr lang="en-US" sz="1600" b="1" kern="1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IN" sz="1600" b="1"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F39D5FB5-97E6-99D4-F49C-BA9FD9FF6386}"/>
              </a:ext>
            </a:extLst>
          </p:cNvPr>
          <p:cNvSpPr txBox="1"/>
          <p:nvPr/>
        </p:nvSpPr>
        <p:spPr>
          <a:xfrm>
            <a:off x="185208" y="3153260"/>
            <a:ext cx="7162799" cy="7053213"/>
          </a:xfrm>
          <a:prstGeom prst="rect">
            <a:avLst/>
          </a:prstGeom>
          <a:noFill/>
        </p:spPr>
        <p:txBody>
          <a:bodyPr wrap="square">
            <a:spAutoFit/>
          </a:bodyPr>
          <a:lstStyle/>
          <a:p>
            <a:pPr algn="just">
              <a:lnSpc>
                <a:spcPct val="107000"/>
              </a:lnSpc>
              <a:spcAft>
                <a:spcPts val="800"/>
              </a:spcAft>
            </a:pPr>
            <a:r>
              <a:rPr lang="pa-IN" sz="1200" kern="100" dirty="0">
                <a:effectLst/>
                <a:latin typeface="Calibri" panose="020F0502020204030204" pitchFamily="34" charset="0"/>
                <a:ea typeface="Calibri" panose="020F0502020204030204" pitchFamily="34" charset="0"/>
              </a:rPr>
              <a:t>ਸਹਿਯੋਗ ਅਤੇ ਟੀਮਵਰਕ ਕਿਸੇ ਵੀ ਸਮੂਹਿਕ ਕੰਮ ਜਾਂ ਪ੍ਰੋਜੈਕਟ ਵਿੱਚ ਸਫਲਤਾ ਦੀ ਕੁੰਜੀ ਹੁੰਦੇ ਹਨ। ਜਦੋਂ ਲੋਕ ਇਕੱਠੇ ਮਿਲ ਕੇ ਕੰਮ ਕਰਦੇ ਹਨ</a:t>
            </a:r>
            <a:r>
              <a:rPr lang="en-IN" sz="1200" kern="100" dirty="0">
                <a:effectLst/>
                <a:latin typeface="Calibri" panose="020F0502020204030204" pitchFamily="34" charset="0"/>
                <a:ea typeface="Calibri" panose="020F0502020204030204" pitchFamily="34" charset="0"/>
              </a:rPr>
              <a:t>, </a:t>
            </a:r>
            <a:r>
              <a:rPr lang="pa-IN" sz="1200" kern="100" dirty="0">
                <a:effectLst/>
                <a:latin typeface="Calibri" panose="020F0502020204030204" pitchFamily="34" charset="0"/>
                <a:ea typeface="Calibri" panose="020F0502020204030204" pitchFamily="34" charset="0"/>
              </a:rPr>
              <a:t>ਤਾਂ ਉਹ ਇੱਕ-ਦੂਜੇ ਦੀ ਮਦਦ ਨਾਲ ਵੱਡੇ ਲਕੜੇ ਹਾਸਲ ਕਰ ਸਕਦੇ ਹਨ। ਸਹਿਯੋਗ ਅਤੇ ਟੀਮਵਰਕ ਨਾਲ</a:t>
            </a:r>
            <a:r>
              <a:rPr lang="en-IN" sz="1200" kern="100" dirty="0">
                <a:effectLst/>
                <a:latin typeface="Calibri" panose="020F0502020204030204" pitchFamily="34" charset="0"/>
                <a:ea typeface="Calibri" panose="020F0502020204030204" pitchFamily="34" charset="0"/>
              </a:rPr>
              <a:t>, </a:t>
            </a:r>
            <a:r>
              <a:rPr lang="pa-IN" sz="1200" kern="100" dirty="0">
                <a:effectLst/>
                <a:latin typeface="Calibri" panose="020F0502020204030204" pitchFamily="34" charset="0"/>
                <a:ea typeface="Calibri" panose="020F0502020204030204" pitchFamily="34" charset="0"/>
              </a:rPr>
              <a:t>ਨਾ ਸਿਰਫ ਕੰਮ ਦਾ ਮੁਕਾਬਲਾ ਆਸਾਨ ਹੁੰਦਾ ਹੈ</a:t>
            </a:r>
            <a:r>
              <a:rPr lang="en-IN" sz="1200" kern="100" dirty="0">
                <a:effectLst/>
                <a:latin typeface="Calibri" panose="020F0502020204030204" pitchFamily="34" charset="0"/>
                <a:ea typeface="Calibri" panose="020F0502020204030204" pitchFamily="34" charset="0"/>
              </a:rPr>
              <a:t>, </a:t>
            </a:r>
            <a:r>
              <a:rPr lang="pa-IN" sz="1200" kern="100" dirty="0">
                <a:effectLst/>
                <a:latin typeface="Calibri" panose="020F0502020204030204" pitchFamily="34" charset="0"/>
                <a:ea typeface="Calibri" panose="020F0502020204030204" pitchFamily="34" charset="0"/>
              </a:rPr>
              <a:t>ਸਗੋਂ ਇਹ ਵਿਅਕਤੀਆਂ ਵਿੱਚ ਭੈਚਾਰਾ ਅਤੇ ਮਜ਼ਬੂਤ ਰਿਸ਼ਤੇ ਵੀ ਬਣਾਉਂਦਾ ਹੈ</a:t>
            </a:r>
            <a:r>
              <a:rPr lang="hi-IN" sz="1200" kern="100" dirty="0">
                <a:effectLst/>
                <a:latin typeface="Calibri" panose="020F0502020204030204" pitchFamily="34" charset="0"/>
                <a:ea typeface="Calibri" panose="020F0502020204030204" pitchFamily="34" charset="0"/>
              </a:rPr>
              <a:t>।</a:t>
            </a:r>
            <a:endParaRPr lang="en-IN" sz="1200" kern="100" dirty="0">
              <a:effectLst/>
              <a:latin typeface="Calibri" panose="020F0502020204030204" pitchFamily="34" charset="0"/>
              <a:ea typeface="Calibri" panose="020F0502020204030204" pitchFamily="34" charset="0"/>
            </a:endParaRPr>
          </a:p>
          <a:p>
            <a:pPr algn="just">
              <a:lnSpc>
                <a:spcPct val="107000"/>
              </a:lnSpc>
              <a:spcAft>
                <a:spcPts val="800"/>
              </a:spcAft>
            </a:pPr>
            <a:r>
              <a:rPr lang="en-IN" sz="1200" b="1" kern="100" dirty="0">
                <a:effectLst/>
                <a:latin typeface="Calibri" panose="020F0502020204030204" pitchFamily="34" charset="0"/>
                <a:ea typeface="Calibri" panose="020F0502020204030204" pitchFamily="34" charset="0"/>
              </a:rPr>
              <a:t>1. </a:t>
            </a:r>
            <a:r>
              <a:rPr lang="pa-IN" sz="1200" b="1" kern="100" dirty="0">
                <a:effectLst/>
                <a:latin typeface="Calibri" panose="020F0502020204030204" pitchFamily="34" charset="0"/>
                <a:ea typeface="Calibri" panose="020F0502020204030204" pitchFamily="34" charset="0"/>
              </a:rPr>
              <a:t>ਸਹਿਯੋਗ ਦੇ ਫਾਇਦੇ</a:t>
            </a:r>
            <a:endParaRPr lang="en-IN" sz="1200" b="1" kern="100" dirty="0">
              <a:effectLst/>
              <a:latin typeface="Calibri" panose="020F0502020204030204" pitchFamily="34" charset="0"/>
              <a:ea typeface="Calibri" panose="020F050202020403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pa-IN" sz="1200" kern="100" dirty="0">
                <a:effectLst/>
                <a:latin typeface="Calibri" panose="020F0502020204030204" pitchFamily="34" charset="0"/>
                <a:ea typeface="Calibri" panose="020F0502020204030204" pitchFamily="34" charset="0"/>
              </a:rPr>
              <a:t>ਉੱਚੀ ਪ੍ਰਦਰਸ਼ਨ ਦੀ ਯੋਗਤਾ</a:t>
            </a:r>
            <a:r>
              <a:rPr lang="en-IN" sz="1200" kern="100" dirty="0">
                <a:effectLst/>
                <a:latin typeface="Calibri" panose="020F0502020204030204" pitchFamily="34" charset="0"/>
                <a:ea typeface="Calibri" panose="020F0502020204030204" pitchFamily="34" charset="0"/>
              </a:rPr>
              <a:t>: </a:t>
            </a:r>
            <a:r>
              <a:rPr lang="pa-IN" sz="1200" kern="100" dirty="0">
                <a:effectLst/>
                <a:latin typeface="Calibri" panose="020F0502020204030204" pitchFamily="34" charset="0"/>
                <a:ea typeface="Calibri" panose="020F0502020204030204" pitchFamily="34" charset="0"/>
              </a:rPr>
              <a:t>ਜਦੋਂ ਲੋਕ ਇਕੱਠੇ ਕੰਮ ਕਰਦੇ ਹਨ</a:t>
            </a:r>
            <a:r>
              <a:rPr lang="en-IN" sz="1200" kern="100" dirty="0">
                <a:effectLst/>
                <a:latin typeface="Calibri" panose="020F0502020204030204" pitchFamily="34" charset="0"/>
                <a:ea typeface="Calibri" panose="020F0502020204030204" pitchFamily="34" charset="0"/>
              </a:rPr>
              <a:t>, </a:t>
            </a:r>
            <a:r>
              <a:rPr lang="pa-IN" sz="1200" kern="100" dirty="0">
                <a:effectLst/>
                <a:latin typeface="Calibri" panose="020F0502020204030204" pitchFamily="34" charset="0"/>
                <a:ea typeface="Calibri" panose="020F0502020204030204" pitchFamily="34" charset="0"/>
              </a:rPr>
              <a:t>ਤਾਂ ਹਰ ਇੱਕ ਦੀ ਤਾਕਤ ਅਤੇ ਕਾਬਲੀਅਤ ਦਾ ਇਸਤੇਮਾਲ ਕੀਤਾ ਜਾ ਸਕਦਾ ਹੈ। ਇਸ ਨਾਲ ਟੀਮ ਦਾ ਸਮੂਹਿਕ ਪ੍ਰਦਰਸ਼ਨ ਸੁਧਰਦਾ ਹੈ</a:t>
            </a:r>
            <a:r>
              <a:rPr lang="hi-IN" sz="1200" kern="100" dirty="0">
                <a:effectLst/>
                <a:latin typeface="Calibri" panose="020F0502020204030204" pitchFamily="34" charset="0"/>
                <a:ea typeface="Calibri" panose="020F0502020204030204" pitchFamily="34" charset="0"/>
              </a:rPr>
              <a:t>।</a:t>
            </a:r>
            <a:endParaRPr lang="en-IN" sz="1200" kern="100" dirty="0">
              <a:effectLst/>
              <a:latin typeface="Calibri" panose="020F0502020204030204" pitchFamily="34" charset="0"/>
              <a:ea typeface="Calibri" panose="020F050202020403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pa-IN" sz="1200" kern="100" dirty="0">
                <a:effectLst/>
                <a:latin typeface="Calibri" panose="020F0502020204030204" pitchFamily="34" charset="0"/>
                <a:ea typeface="Calibri" panose="020F0502020204030204" pitchFamily="34" charset="0"/>
              </a:rPr>
              <a:t>ਬਹੁ-ਪੱਖੀ ਸੋਚ</a:t>
            </a:r>
            <a:r>
              <a:rPr lang="en-IN" sz="1200" kern="100" dirty="0">
                <a:effectLst/>
                <a:latin typeface="Calibri" panose="020F0502020204030204" pitchFamily="34" charset="0"/>
                <a:ea typeface="Calibri" panose="020F0502020204030204" pitchFamily="34" charset="0"/>
              </a:rPr>
              <a:t>: </a:t>
            </a:r>
            <a:r>
              <a:rPr lang="pa-IN" sz="1200" kern="100" dirty="0">
                <a:effectLst/>
                <a:latin typeface="Calibri" panose="020F0502020204030204" pitchFamily="34" charset="0"/>
                <a:ea typeface="Calibri" panose="020F0502020204030204" pitchFamily="34" charset="0"/>
              </a:rPr>
              <a:t>ਸਹਿਯੋਗ ਨਾਲ</a:t>
            </a:r>
            <a:r>
              <a:rPr lang="en-IN" sz="1200" kern="100" dirty="0">
                <a:effectLst/>
                <a:latin typeface="Calibri" panose="020F0502020204030204" pitchFamily="34" charset="0"/>
                <a:ea typeface="Calibri" panose="020F0502020204030204" pitchFamily="34" charset="0"/>
              </a:rPr>
              <a:t>, </a:t>
            </a:r>
            <a:r>
              <a:rPr lang="pa-IN" sz="1200" kern="100" dirty="0">
                <a:effectLst/>
                <a:latin typeface="Calibri" panose="020F0502020204030204" pitchFamily="34" charset="0"/>
                <a:ea typeface="Calibri" panose="020F0502020204030204" pitchFamily="34" charset="0"/>
              </a:rPr>
              <a:t>ਵੱਖ-ਵੱਖ ਲੋਕ ਆਪਣੇ ਖਿਆਲ ਅਤੇ ਵਿਚਾਰ ਸਾਂਝੇ ਕਰਦੇ ਹਨ। ਇਸ ਨਾਲ ਸਮੱਸਿਆਵਾਂ ਦਾ ਹੱਲ ਲੱਭਣ ਵਿੱਚ ਮਦਦ ਮਿਲਦੀ ਹੈ</a:t>
            </a:r>
            <a:r>
              <a:rPr lang="en-IN" sz="1200" kern="100" dirty="0">
                <a:effectLst/>
                <a:latin typeface="Calibri" panose="020F0502020204030204" pitchFamily="34" charset="0"/>
                <a:ea typeface="Calibri" panose="020F0502020204030204" pitchFamily="34" charset="0"/>
              </a:rPr>
              <a:t>, </a:t>
            </a:r>
            <a:r>
              <a:rPr lang="pa-IN" sz="1200" kern="100" dirty="0">
                <a:effectLst/>
                <a:latin typeface="Calibri" panose="020F0502020204030204" pitchFamily="34" charset="0"/>
                <a:ea typeface="Calibri" panose="020F0502020204030204" pitchFamily="34" charset="0"/>
              </a:rPr>
              <a:t>ਕਿਉਂਕਿ ਹਰ ਇੱਕ ਦਾ ਨਜ਼ਰੀਆ ਅਲੱਗ ਹੁੰਦਾ ਹੈ</a:t>
            </a:r>
            <a:r>
              <a:rPr lang="hi-IN" sz="1200" kern="100" dirty="0">
                <a:effectLst/>
                <a:latin typeface="Calibri" panose="020F0502020204030204" pitchFamily="34" charset="0"/>
                <a:ea typeface="Calibri" panose="020F0502020204030204" pitchFamily="34" charset="0"/>
              </a:rPr>
              <a:t>।</a:t>
            </a:r>
            <a:endParaRPr lang="en-IN" sz="1200" kern="100" dirty="0">
              <a:effectLst/>
              <a:latin typeface="Calibri" panose="020F0502020204030204" pitchFamily="34" charset="0"/>
              <a:ea typeface="Calibri" panose="020F050202020403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pa-IN" sz="1200" kern="100" dirty="0">
                <a:effectLst/>
                <a:latin typeface="Calibri" panose="020F0502020204030204" pitchFamily="34" charset="0"/>
                <a:ea typeface="Calibri" panose="020F0502020204030204" pitchFamily="34" charset="0"/>
              </a:rPr>
              <a:t>ਬਾਹਰੀ ਮਦਦ ਅਤੇ ਸਹਾਇਤਾ</a:t>
            </a:r>
            <a:r>
              <a:rPr lang="en-IN" sz="1200" kern="100" dirty="0">
                <a:effectLst/>
                <a:latin typeface="Calibri" panose="020F0502020204030204" pitchFamily="34" charset="0"/>
                <a:ea typeface="Calibri" panose="020F0502020204030204" pitchFamily="34" charset="0"/>
              </a:rPr>
              <a:t>: </a:t>
            </a:r>
            <a:r>
              <a:rPr lang="pa-IN" sz="1200" kern="100" dirty="0">
                <a:effectLst/>
                <a:latin typeface="Calibri" panose="020F0502020204030204" pitchFamily="34" charset="0"/>
                <a:ea typeface="Calibri" panose="020F0502020204030204" pitchFamily="34" charset="0"/>
              </a:rPr>
              <a:t>ਜਦੋਂ ਕੋਈ ਵਿਅਕਤੀ ਕਿਸੇ ਸਮੱਸਿਆ ਵਿੱਚ ਫਸਦਾ ਹੈ</a:t>
            </a:r>
            <a:r>
              <a:rPr lang="en-IN" sz="1200" kern="100" dirty="0">
                <a:effectLst/>
                <a:latin typeface="Calibri" panose="020F0502020204030204" pitchFamily="34" charset="0"/>
                <a:ea typeface="Calibri" panose="020F0502020204030204" pitchFamily="34" charset="0"/>
              </a:rPr>
              <a:t>, </a:t>
            </a:r>
            <a:r>
              <a:rPr lang="pa-IN" sz="1200" kern="100" dirty="0">
                <a:effectLst/>
                <a:latin typeface="Calibri" panose="020F0502020204030204" pitchFamily="34" charset="0"/>
                <a:ea typeface="Calibri" panose="020F0502020204030204" pitchFamily="34" charset="0"/>
              </a:rPr>
              <a:t>ਤਾਂ ਟੀਮ ਦੇ ਮੈਂਬਰਾਂ ਤੋਂ ਮਿਲਦੀ ਮਦਦ ਉਸਨੂੰ ਸਹਾਰਾ ਦਿੰਦੀ ਹੈ ਅਤੇ ਸਮੱਸਿਆ ਹੱਲ ਹੋ ਜਾਂਦੀ ਹੈ</a:t>
            </a:r>
            <a:r>
              <a:rPr lang="hi-IN" sz="1200" kern="100" dirty="0">
                <a:effectLst/>
                <a:latin typeface="Calibri" panose="020F0502020204030204" pitchFamily="34" charset="0"/>
                <a:ea typeface="Calibri" panose="020F0502020204030204" pitchFamily="34" charset="0"/>
              </a:rPr>
              <a:t>।</a:t>
            </a:r>
            <a:endParaRPr lang="en-IN" sz="1200" kern="100" dirty="0">
              <a:effectLst/>
              <a:latin typeface="Calibri" panose="020F0502020204030204" pitchFamily="34" charset="0"/>
              <a:ea typeface="Calibri" panose="020F0502020204030204" pitchFamily="34" charset="0"/>
            </a:endParaRPr>
          </a:p>
          <a:p>
            <a:pPr algn="just">
              <a:lnSpc>
                <a:spcPct val="107000"/>
              </a:lnSpc>
              <a:spcAft>
                <a:spcPts val="800"/>
              </a:spcAft>
            </a:pPr>
            <a:r>
              <a:rPr lang="en-IN" sz="1200" b="1" kern="100" dirty="0">
                <a:effectLst/>
                <a:latin typeface="Calibri" panose="020F0502020204030204" pitchFamily="34" charset="0"/>
                <a:ea typeface="Calibri" panose="020F0502020204030204" pitchFamily="34" charset="0"/>
              </a:rPr>
              <a:t>2. </a:t>
            </a:r>
            <a:r>
              <a:rPr lang="pa-IN" sz="1200" b="1" kern="100" dirty="0">
                <a:effectLst/>
                <a:latin typeface="Calibri" panose="020F0502020204030204" pitchFamily="34" charset="0"/>
                <a:ea typeface="Calibri" panose="020F0502020204030204" pitchFamily="34" charset="0"/>
              </a:rPr>
              <a:t>ਟੀਮਵਰਕ ਦੇ ਫਾਇਦੇ</a:t>
            </a:r>
            <a:endParaRPr lang="en-IN" sz="1200" b="1" kern="100" dirty="0">
              <a:effectLst/>
              <a:latin typeface="Calibri" panose="020F0502020204030204" pitchFamily="34" charset="0"/>
              <a:ea typeface="Calibri" panose="020F050202020403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pa-IN" sz="1200" kern="100" dirty="0">
                <a:effectLst/>
                <a:latin typeface="Calibri" panose="020F0502020204030204" pitchFamily="34" charset="0"/>
                <a:ea typeface="Calibri" panose="020F0502020204030204" pitchFamily="34" charset="0"/>
              </a:rPr>
              <a:t>ਬਿਹਤਰ ਸੰਚਾਰ</a:t>
            </a:r>
            <a:r>
              <a:rPr lang="en-IN" sz="1200" kern="100" dirty="0">
                <a:effectLst/>
                <a:latin typeface="Calibri" panose="020F0502020204030204" pitchFamily="34" charset="0"/>
                <a:ea typeface="Calibri" panose="020F0502020204030204" pitchFamily="34" charset="0"/>
              </a:rPr>
              <a:t>: </a:t>
            </a:r>
            <a:r>
              <a:rPr lang="pa-IN" sz="1200" kern="100" dirty="0">
                <a:effectLst/>
                <a:latin typeface="Calibri" panose="020F0502020204030204" pitchFamily="34" charset="0"/>
                <a:ea typeface="Calibri" panose="020F0502020204030204" pitchFamily="34" charset="0"/>
              </a:rPr>
              <a:t>ਟੀਮਵਰਕ ਨਾਲ ਲੋਕ ਇੱਕ ਦੂਜੇ ਨਾਲ ਖੁਲ ਕੇ ਗੱਲ ਕਰਦੇ ਹਨ। ਇਸ ਨਾਲ ਵਧੀਆ ਸੰਚਾਰ ਹੁੰਦਾ ਹੈ</a:t>
            </a:r>
            <a:r>
              <a:rPr lang="en-IN" sz="1200" kern="100" dirty="0">
                <a:effectLst/>
                <a:latin typeface="Calibri" panose="020F0502020204030204" pitchFamily="34" charset="0"/>
                <a:ea typeface="Calibri" panose="020F0502020204030204" pitchFamily="34" charset="0"/>
              </a:rPr>
              <a:t>, </a:t>
            </a:r>
            <a:r>
              <a:rPr lang="pa-IN" sz="1200" kern="100" dirty="0">
                <a:effectLst/>
                <a:latin typeface="Calibri" panose="020F0502020204030204" pitchFamily="34" charset="0"/>
                <a:ea typeface="Calibri" panose="020F0502020204030204" pitchFamily="34" charset="0"/>
              </a:rPr>
              <a:t>ਜੋ ਕੰਮ ਕਰਨ ਦੀ ਸਮਰਥਾ ਨੂੰ ਵਧਾਉਂਦਾ ਹੈ</a:t>
            </a:r>
            <a:r>
              <a:rPr lang="hi-IN" sz="1200" kern="100" dirty="0">
                <a:effectLst/>
                <a:latin typeface="Calibri" panose="020F0502020204030204" pitchFamily="34" charset="0"/>
                <a:ea typeface="Calibri" panose="020F0502020204030204" pitchFamily="34" charset="0"/>
              </a:rPr>
              <a:t>।</a:t>
            </a:r>
            <a:endParaRPr lang="en-IN" sz="1200" kern="100" dirty="0">
              <a:effectLst/>
              <a:latin typeface="Calibri" panose="020F0502020204030204" pitchFamily="34" charset="0"/>
              <a:ea typeface="Calibri" panose="020F050202020403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pa-IN" sz="1200" kern="100" dirty="0">
                <a:effectLst/>
                <a:latin typeface="Calibri" panose="020F0502020204030204" pitchFamily="34" charset="0"/>
                <a:ea typeface="Calibri" panose="020F0502020204030204" pitchFamily="34" charset="0"/>
              </a:rPr>
              <a:t>ਮੋਟੀਵੇਸ਼ਨ ਅਤੇ ਪ੍ਰੇਰਣਾ</a:t>
            </a:r>
            <a:r>
              <a:rPr lang="en-IN" sz="1200" kern="100" dirty="0">
                <a:effectLst/>
                <a:latin typeface="Calibri" panose="020F0502020204030204" pitchFamily="34" charset="0"/>
                <a:ea typeface="Calibri" panose="020F0502020204030204" pitchFamily="34" charset="0"/>
              </a:rPr>
              <a:t>: </a:t>
            </a:r>
            <a:r>
              <a:rPr lang="pa-IN" sz="1200" kern="100" dirty="0">
                <a:effectLst/>
                <a:latin typeface="Calibri" panose="020F0502020204030204" pitchFamily="34" charset="0"/>
                <a:ea typeface="Calibri" panose="020F0502020204030204" pitchFamily="34" charset="0"/>
              </a:rPr>
              <a:t>ਟੀਮ ਵਿੱਚ ਰਹਿਣ ਨਾਲ ਵਿਅਕਤੀ ਨੂੰ ਹੌਸਲਾ ਮਿਲਦਾ ਹੈ। ਇਕ ਦੂਜੇ ਦੀ ਸਹਾਇਤਾ ਨਾਲ ਟੀਮ ਦੇ ਮੈਂਬਰਾਂ ਨੂੰ ਕੰਮ ਕਰਨ ਲਈ ਪ੍ਰੇਰਣਾ ਮਿਲਦੀ ਹੈ ਅਤੇ ਉਹ ਇੱਕ ਦੂਜੇ ਨੂੰ ਮਜ਼ਬੂਤ ਬਣਾਉਂਦੇ ਹਨ</a:t>
            </a:r>
            <a:r>
              <a:rPr lang="hi-IN" sz="1200" kern="100" dirty="0">
                <a:effectLst/>
                <a:latin typeface="Calibri" panose="020F0502020204030204" pitchFamily="34" charset="0"/>
                <a:ea typeface="Calibri" panose="020F0502020204030204" pitchFamily="34" charset="0"/>
              </a:rPr>
              <a:t>।</a:t>
            </a:r>
            <a:endParaRPr lang="en-IN" sz="1200" kern="100" dirty="0">
              <a:effectLst/>
              <a:latin typeface="Calibri" panose="020F0502020204030204" pitchFamily="34" charset="0"/>
              <a:ea typeface="Calibri" panose="020F050202020403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pa-IN" sz="1200" kern="100" dirty="0">
                <a:effectLst/>
                <a:latin typeface="Calibri" panose="020F0502020204030204" pitchFamily="34" charset="0"/>
                <a:ea typeface="Calibri" panose="020F0502020204030204" pitchFamily="34" charset="0"/>
              </a:rPr>
              <a:t>ਸਮੱਸਿਆ ਹੱਲ ਕਰਨ ਵਿੱਚ ਤੇਜ਼ੀ</a:t>
            </a:r>
            <a:r>
              <a:rPr lang="en-IN" sz="1200" kern="100" dirty="0">
                <a:effectLst/>
                <a:latin typeface="Calibri" panose="020F0502020204030204" pitchFamily="34" charset="0"/>
                <a:ea typeface="Calibri" panose="020F0502020204030204" pitchFamily="34" charset="0"/>
              </a:rPr>
              <a:t>: </a:t>
            </a:r>
            <a:r>
              <a:rPr lang="pa-IN" sz="1200" kern="100" dirty="0">
                <a:effectLst/>
                <a:latin typeface="Calibri" panose="020F0502020204030204" pitchFamily="34" charset="0"/>
                <a:ea typeface="Calibri" panose="020F0502020204030204" pitchFamily="34" charset="0"/>
              </a:rPr>
              <a:t>ਟੀਮਵਰਕ ਦੇ ਨਾਲ</a:t>
            </a:r>
            <a:r>
              <a:rPr lang="en-IN" sz="1200" kern="100" dirty="0">
                <a:effectLst/>
                <a:latin typeface="Calibri" panose="020F0502020204030204" pitchFamily="34" charset="0"/>
                <a:ea typeface="Calibri" panose="020F0502020204030204" pitchFamily="34" charset="0"/>
              </a:rPr>
              <a:t>, </a:t>
            </a:r>
            <a:r>
              <a:rPr lang="pa-IN" sz="1200" kern="100" dirty="0">
                <a:effectLst/>
                <a:latin typeface="Calibri" panose="020F0502020204030204" pitchFamily="34" charset="0"/>
                <a:ea typeface="Calibri" panose="020F0502020204030204" pitchFamily="34" charset="0"/>
              </a:rPr>
              <a:t>ਜੋ ਵੀ ਸਮੱਸਿਆ ਆਉਂਦੀ ਹੈ</a:t>
            </a:r>
            <a:r>
              <a:rPr lang="en-IN" sz="1200" kern="100" dirty="0">
                <a:effectLst/>
                <a:latin typeface="Calibri" panose="020F0502020204030204" pitchFamily="34" charset="0"/>
                <a:ea typeface="Calibri" panose="020F0502020204030204" pitchFamily="34" charset="0"/>
              </a:rPr>
              <a:t>, </a:t>
            </a:r>
            <a:r>
              <a:rPr lang="pa-IN" sz="1200" kern="100" dirty="0">
                <a:effectLst/>
                <a:latin typeface="Calibri" panose="020F0502020204030204" pitchFamily="34" charset="0"/>
                <a:ea typeface="Calibri" panose="020F0502020204030204" pitchFamily="34" charset="0"/>
              </a:rPr>
              <a:t>ਉਸਦਾ ਹੱਲ ਜਲਦੀ ਲੱਭਿਆ ਜਾ ਸਕਦਾ ਹੈ। ਕਿਉਂਕਿ ਹਰ ਇੱਕ ਵਿਅਕਤੀ ਦੀ ਆਪਣੇ ਖੇਤਰ ਵਿੱਚ ਮਾਹਿਰਤਾ ਹੁੰਦੀ ਹੈ</a:t>
            </a:r>
            <a:r>
              <a:rPr lang="en-IN" sz="1200" kern="100" dirty="0">
                <a:effectLst/>
                <a:latin typeface="Calibri" panose="020F0502020204030204" pitchFamily="34" charset="0"/>
                <a:ea typeface="Calibri" panose="020F0502020204030204" pitchFamily="34" charset="0"/>
              </a:rPr>
              <a:t>, </a:t>
            </a:r>
            <a:r>
              <a:rPr lang="pa-IN" sz="1200" kern="100" dirty="0">
                <a:effectLst/>
                <a:latin typeface="Calibri" panose="020F0502020204030204" pitchFamily="34" charset="0"/>
                <a:ea typeface="Calibri" panose="020F0502020204030204" pitchFamily="34" charset="0"/>
              </a:rPr>
              <a:t>ਇਸ ਨਾਲ ਕੰਮ ਕਮ ਸਮੇਂ ਵਿੱਚ ਪੂਰਾ ਹੋ ਜਾਂਦਾ ਹੈ</a:t>
            </a:r>
            <a:r>
              <a:rPr lang="hi-IN" sz="1200" kern="100" dirty="0">
                <a:effectLst/>
                <a:latin typeface="Calibri" panose="020F0502020204030204" pitchFamily="34" charset="0"/>
                <a:ea typeface="Calibri" panose="020F0502020204030204" pitchFamily="34" charset="0"/>
              </a:rPr>
              <a:t>।</a:t>
            </a:r>
            <a:endParaRPr lang="en-IN" sz="1200" kern="100" dirty="0">
              <a:effectLst/>
              <a:latin typeface="Calibri" panose="020F0502020204030204" pitchFamily="34" charset="0"/>
              <a:ea typeface="Calibri" panose="020F0502020204030204" pitchFamily="34" charset="0"/>
            </a:endParaRPr>
          </a:p>
          <a:p>
            <a:pPr algn="just">
              <a:lnSpc>
                <a:spcPct val="107000"/>
              </a:lnSpc>
              <a:spcAft>
                <a:spcPts val="800"/>
              </a:spcAft>
            </a:pPr>
            <a:r>
              <a:rPr lang="en-IN" sz="1200" b="1" kern="100" dirty="0">
                <a:effectLst/>
                <a:latin typeface="Calibri" panose="020F0502020204030204" pitchFamily="34" charset="0"/>
                <a:ea typeface="Calibri" panose="020F0502020204030204" pitchFamily="34" charset="0"/>
              </a:rPr>
              <a:t>3. </a:t>
            </a:r>
            <a:r>
              <a:rPr lang="pa-IN" sz="1200" b="1" kern="100" dirty="0">
                <a:effectLst/>
                <a:latin typeface="Calibri" panose="020F0502020204030204" pitchFamily="34" charset="0"/>
                <a:ea typeface="Calibri" panose="020F0502020204030204" pitchFamily="34" charset="0"/>
              </a:rPr>
              <a:t>ਸਹਿਯੋਗ ਅਤੇ ਟੀਮਵਰਕ ਦਾ ਸਕੂਲ ਜ਼ਿੰਦਗੀ </a:t>
            </a:r>
            <a:r>
              <a:rPr lang="en-IN" sz="1200" b="1" kern="100" dirty="0">
                <a:effectLst/>
                <a:latin typeface="Calibri" panose="020F0502020204030204" pitchFamily="34" charset="0"/>
                <a:ea typeface="Calibri" panose="020F0502020204030204" pitchFamily="34" charset="0"/>
              </a:rPr>
              <a:t>'</a:t>
            </a:r>
            <a:r>
              <a:rPr lang="pa-IN" sz="1200" b="1" kern="100" dirty="0">
                <a:effectLst/>
                <a:latin typeface="Calibri" panose="020F0502020204030204" pitchFamily="34" charset="0"/>
                <a:ea typeface="Calibri" panose="020F0502020204030204" pitchFamily="34" charset="0"/>
              </a:rPr>
              <a:t>ਚ ਅਹਿਮੀਅਤ</a:t>
            </a:r>
            <a:endParaRPr lang="en-IN" sz="1200" b="1" kern="100" dirty="0">
              <a:effectLst/>
              <a:latin typeface="Calibri" panose="020F0502020204030204" pitchFamily="34" charset="0"/>
              <a:ea typeface="Calibri" panose="020F050202020403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pa-IN" sz="1200" kern="100" dirty="0">
                <a:effectLst/>
                <a:latin typeface="Calibri" panose="020F0502020204030204" pitchFamily="34" charset="0"/>
                <a:ea typeface="Calibri" panose="020F0502020204030204" pitchFamily="34" charset="0"/>
              </a:rPr>
              <a:t>ਪੜਾਈ ਵਿੱਚ ਸਹਿਯੋਗ</a:t>
            </a:r>
            <a:r>
              <a:rPr lang="en-IN" sz="1200" kern="100" dirty="0">
                <a:effectLst/>
                <a:latin typeface="Calibri" panose="020F0502020204030204" pitchFamily="34" charset="0"/>
                <a:ea typeface="Calibri" panose="020F0502020204030204" pitchFamily="34" charset="0"/>
              </a:rPr>
              <a:t>: </a:t>
            </a:r>
            <a:r>
              <a:rPr lang="pa-IN" sz="1200" kern="100" dirty="0">
                <a:effectLst/>
                <a:latin typeface="Calibri" panose="020F0502020204030204" pitchFamily="34" charset="0"/>
                <a:ea typeface="Calibri" panose="020F0502020204030204" pitchFamily="34" charset="0"/>
              </a:rPr>
              <a:t>ਸਕੂਲ ਵਿੱਚ ਸਹਿਯੋਗ ਅਤੇ ਟੀਮਵਰਕ ਵਿਦਿਆਰਥੀਆਂ ਨੂੰ ਸਮੂਹਿਕ ਪ੍ਰੋਜੈਕਟ ਅਤੇ ਪ੍ਰਜ਼ੈਂਟੇਸ਼ਨ ਵਿੱਚ ਸਹਾਰਾ ਦਿੰਦੇ ਹਨ। ਇਹ ਉਨ੍ਹਾਂ ਨੂੰ ਸਮੱਸਿਆਵਾਂ ਦਾ ਹੱਲ ਢੂੰਢਣ ਅਤੇ ਨਵੇਂ ਵਿਚਾਰ ਲਿਆਉਣ ਵਿੱਚ ਮਦਦ ਕਰਦਾ ਹੈ</a:t>
            </a:r>
            <a:r>
              <a:rPr lang="hi-IN" sz="1200" kern="100" dirty="0">
                <a:effectLst/>
                <a:latin typeface="Calibri" panose="020F0502020204030204" pitchFamily="34" charset="0"/>
                <a:ea typeface="Calibri" panose="020F0502020204030204" pitchFamily="34" charset="0"/>
              </a:rPr>
              <a:t>।</a:t>
            </a:r>
            <a:endParaRPr lang="en-IN" sz="1200" kern="100" dirty="0">
              <a:effectLst/>
              <a:latin typeface="Calibri" panose="020F0502020204030204" pitchFamily="34" charset="0"/>
              <a:ea typeface="Calibri" panose="020F050202020403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pa-IN" sz="1200" kern="100" dirty="0">
                <a:effectLst/>
                <a:latin typeface="Calibri" panose="020F0502020204030204" pitchFamily="34" charset="0"/>
                <a:ea typeface="Calibri" panose="020F0502020204030204" pitchFamily="34" charset="0"/>
              </a:rPr>
              <a:t>ਖੇਡਾਂ ਵਿੱਚ ਟੀਮਵਰਕ</a:t>
            </a:r>
            <a:r>
              <a:rPr lang="en-IN" sz="1200" kern="100" dirty="0">
                <a:effectLst/>
                <a:latin typeface="Calibri" panose="020F0502020204030204" pitchFamily="34" charset="0"/>
                <a:ea typeface="Calibri" panose="020F0502020204030204" pitchFamily="34" charset="0"/>
              </a:rPr>
              <a:t>: </a:t>
            </a:r>
            <a:r>
              <a:rPr lang="pa-IN" sz="1200" kern="100" dirty="0">
                <a:effectLst/>
                <a:latin typeface="Calibri" panose="020F0502020204030204" pitchFamily="34" charset="0"/>
                <a:ea typeface="Calibri" panose="020F0502020204030204" pitchFamily="34" charset="0"/>
              </a:rPr>
              <a:t>ਸਕੂਲ ਖੇਡਾਂ ਵਿੱਚ ਟੀਮਵਰਕ ਦਾ ਖਾਸਾ ਮਹੱਤਵ ਹੈ। ਜੇਕਰ ਹਰ ਇੱਕ ਖਿਡਾਰੀ ਆਪਣੀ ਟੀਮ ਲਈ ਖੇਡਦਾ ਹੈ</a:t>
            </a:r>
            <a:r>
              <a:rPr lang="en-IN" sz="1200" kern="100" dirty="0">
                <a:effectLst/>
                <a:latin typeface="Calibri" panose="020F0502020204030204" pitchFamily="34" charset="0"/>
                <a:ea typeface="Calibri" panose="020F0502020204030204" pitchFamily="34" charset="0"/>
              </a:rPr>
              <a:t>, </a:t>
            </a:r>
            <a:r>
              <a:rPr lang="pa-IN" sz="1200" kern="100" dirty="0">
                <a:effectLst/>
                <a:latin typeface="Calibri" panose="020F0502020204030204" pitchFamily="34" charset="0"/>
                <a:ea typeface="Calibri" panose="020F0502020204030204" pitchFamily="34" charset="0"/>
              </a:rPr>
              <a:t>ਤਾਂ ਟੀਮ ਸਾਡਾ ਸਹਿਯੋਗ ਨਾਲ ਜਿੱਤ ਸਕਦੀ ਹੈ। ਇਸ ਨਾਲ ਵਿਦਿਆਰਥੀਆਂ ਨੂੰ ਮਜ਼ਬੂਤ ਸੰਚਾਰ</a:t>
            </a:r>
            <a:r>
              <a:rPr lang="en-IN" sz="1200" kern="100" dirty="0">
                <a:effectLst/>
                <a:latin typeface="Calibri" panose="020F0502020204030204" pitchFamily="34" charset="0"/>
                <a:ea typeface="Calibri" panose="020F0502020204030204" pitchFamily="34" charset="0"/>
              </a:rPr>
              <a:t>, </a:t>
            </a:r>
            <a:r>
              <a:rPr lang="pa-IN" sz="1200" kern="100" dirty="0">
                <a:effectLst/>
                <a:latin typeface="Calibri" panose="020F0502020204030204" pitchFamily="34" charset="0"/>
                <a:ea typeface="Calibri" panose="020F0502020204030204" pitchFamily="34" charset="0"/>
              </a:rPr>
              <a:t>ਸਹਿਯੋਗ ਅਤੇ ਸਹਿਮਤੀ ਸਿਖਣ ਨੂੰ ਮਿਲਦੀ ਹੈ</a:t>
            </a:r>
            <a:r>
              <a:rPr lang="hi-IN" sz="1200" kern="100" dirty="0">
                <a:effectLst/>
                <a:latin typeface="Calibri" panose="020F0502020204030204" pitchFamily="34" charset="0"/>
                <a:ea typeface="Calibri" panose="020F0502020204030204" pitchFamily="34" charset="0"/>
              </a:rPr>
              <a:t>।</a:t>
            </a:r>
            <a:endParaRPr lang="en-IN" sz="1200" kern="100" dirty="0">
              <a:effectLst/>
              <a:latin typeface="Calibri" panose="020F0502020204030204" pitchFamily="34" charset="0"/>
              <a:ea typeface="Calibri" panose="020F0502020204030204" pitchFamily="34" charset="0"/>
            </a:endParaRPr>
          </a:p>
          <a:p>
            <a:pPr algn="just">
              <a:lnSpc>
                <a:spcPct val="107000"/>
              </a:lnSpc>
              <a:spcAft>
                <a:spcPts val="800"/>
              </a:spcAft>
            </a:pPr>
            <a:r>
              <a:rPr lang="pa-IN" sz="1200" b="1" kern="100" dirty="0">
                <a:effectLst/>
                <a:latin typeface="Calibri" panose="020F0502020204030204" pitchFamily="34" charset="0"/>
                <a:ea typeface="Calibri" panose="020F0502020204030204" pitchFamily="34" charset="0"/>
              </a:rPr>
              <a:t>ਨਿਸ਼ਕਰਸ਼</a:t>
            </a:r>
            <a:r>
              <a:rPr lang="en-IN" sz="1200" b="1" kern="100" dirty="0">
                <a:latin typeface="Calibri" panose="020F0502020204030204" pitchFamily="34" charset="0"/>
                <a:ea typeface="Calibri" panose="020F0502020204030204" pitchFamily="34" charset="0"/>
              </a:rPr>
              <a:t> :- </a:t>
            </a:r>
            <a:r>
              <a:rPr lang="pa-IN" sz="1200" kern="100" dirty="0">
                <a:effectLst/>
                <a:latin typeface="Calibri" panose="020F0502020204030204" pitchFamily="34" charset="0"/>
                <a:ea typeface="Calibri" panose="020F0502020204030204" pitchFamily="34" charset="0"/>
              </a:rPr>
              <a:t>ਸਹਿਯੋਗ ਅਤੇ ਟੀਮਵਰਕ ਨਾ ਸਿਰਫ ਸਕੂਲ ਜ਼ਿੰਦਗੀ ਵਿੱਚ</a:t>
            </a:r>
            <a:r>
              <a:rPr lang="en-IN" sz="1200" kern="100" dirty="0">
                <a:effectLst/>
                <a:latin typeface="Calibri" panose="020F0502020204030204" pitchFamily="34" charset="0"/>
                <a:ea typeface="Calibri" panose="020F0502020204030204" pitchFamily="34" charset="0"/>
              </a:rPr>
              <a:t>, </a:t>
            </a:r>
            <a:r>
              <a:rPr lang="pa-IN" sz="1200" kern="100" dirty="0">
                <a:effectLst/>
                <a:latin typeface="Calibri" panose="020F0502020204030204" pitchFamily="34" charset="0"/>
                <a:ea typeface="Calibri" panose="020F0502020204030204" pitchFamily="34" charset="0"/>
              </a:rPr>
              <a:t>ਸਗੋਂ ਜੀਵਨ ਦੇ ਹਰ ਖੇਤਰ ਵਿੱਚ ਜਰੂਰੀ ਹਨ। ਇਹ ਲੋਕਾਂ ਨੂੰ ਇਕੱਠੇ ਕਰਨ</a:t>
            </a:r>
            <a:r>
              <a:rPr lang="en-IN" sz="1200" kern="100" dirty="0">
                <a:effectLst/>
                <a:latin typeface="Calibri" panose="020F0502020204030204" pitchFamily="34" charset="0"/>
                <a:ea typeface="Calibri" panose="020F0502020204030204" pitchFamily="34" charset="0"/>
              </a:rPr>
              <a:t>, </a:t>
            </a:r>
            <a:r>
              <a:rPr lang="pa-IN" sz="1200" kern="100" dirty="0">
                <a:effectLst/>
                <a:latin typeface="Calibri" panose="020F0502020204030204" pitchFamily="34" charset="0"/>
                <a:ea typeface="Calibri" panose="020F0502020204030204" pitchFamily="34" charset="0"/>
              </a:rPr>
              <a:t>ਸਮੱਸਿਆਵਾਂ ਦਾ ਹੱਲ ਲੱਭਣ ਅਤੇ ਸਥਿਰਤਾ ਅਤੇ ਸਫਲਤਾ ਨੂੰ ਪ੍ਰਾਪਤ ਕਰਨ ਦਾ ਰਸਤਾ ਦਿਖਾਉਂਦੇ ਹਨ। ਜਦੋਂ ਵਿਅਕਤੀ ਇਕ ਦੂਜੇ ਨਾਲ ਸਹਿਯੋਗ ਕਰਦੇ ਹਨ ਅਤੇ ਟੀਮਵਰਕ ਦਾ ਪਾਲਣ ਕਰਦੇ ਹਨ</a:t>
            </a:r>
            <a:r>
              <a:rPr lang="en-IN" sz="1200" kern="100" dirty="0">
                <a:effectLst/>
                <a:latin typeface="Calibri" panose="020F0502020204030204" pitchFamily="34" charset="0"/>
                <a:ea typeface="Calibri" panose="020F0502020204030204" pitchFamily="34" charset="0"/>
              </a:rPr>
              <a:t>, </a:t>
            </a:r>
            <a:r>
              <a:rPr lang="pa-IN" sz="1200" kern="100" dirty="0">
                <a:effectLst/>
                <a:latin typeface="Calibri" panose="020F0502020204030204" pitchFamily="34" charset="0"/>
                <a:ea typeface="Calibri" panose="020F0502020204030204" pitchFamily="34" charset="0"/>
              </a:rPr>
              <a:t>ਤਾਂ ਉਹਨਾਂ ਨੂੰ ਨਵੀਆਂ ਉਚਾਈਆਂ </a:t>
            </a:r>
            <a:r>
              <a:rPr lang="en-IN" sz="1200" kern="100" dirty="0">
                <a:effectLst/>
                <a:latin typeface="Calibri" panose="020F0502020204030204" pitchFamily="34" charset="0"/>
                <a:ea typeface="Calibri" panose="020F0502020204030204" pitchFamily="34" charset="0"/>
              </a:rPr>
              <a:t>'</a:t>
            </a:r>
            <a:r>
              <a:rPr lang="pa-IN" sz="1200" kern="100" dirty="0">
                <a:effectLst/>
                <a:latin typeface="Calibri" panose="020F0502020204030204" pitchFamily="34" charset="0"/>
                <a:ea typeface="Calibri" panose="020F0502020204030204" pitchFamily="34" charset="0"/>
              </a:rPr>
              <a:t>ਤੇ ਪਹੁੰਚਣ ਵਿੱਚ ਮਦਦ ਮਿਲਦੀ ਹੈ</a:t>
            </a:r>
            <a:r>
              <a:rPr lang="hi-IN" sz="1200" kern="100" dirty="0">
                <a:effectLst/>
                <a:latin typeface="Calibri" panose="020F0502020204030204" pitchFamily="34" charset="0"/>
                <a:ea typeface="Calibri" panose="020F0502020204030204" pitchFamily="34" charset="0"/>
              </a:rPr>
              <a:t>।</a:t>
            </a:r>
            <a:endParaRPr lang="en-IN" sz="1200" kern="100" dirty="0">
              <a:effectLst/>
              <a:latin typeface="Calibri" panose="020F0502020204030204" pitchFamily="34" charset="0"/>
              <a:ea typeface="Calibri" panose="020F0502020204030204" pitchFamily="34" charset="0"/>
            </a:endParaRPr>
          </a:p>
          <a:p>
            <a:pPr algn="just">
              <a:lnSpc>
                <a:spcPct val="107000"/>
              </a:lnSpc>
              <a:spcAft>
                <a:spcPts val="800"/>
              </a:spcAft>
            </a:pPr>
            <a:r>
              <a:rPr lang="en-IN" sz="1200" kern="100" dirty="0">
                <a:effectLst/>
                <a:latin typeface="Calibri" panose="020F0502020204030204" pitchFamily="34" charset="0"/>
                <a:ea typeface="Calibri" panose="020F0502020204030204" pitchFamily="34" charset="0"/>
              </a:rPr>
              <a:t> </a:t>
            </a:r>
          </a:p>
        </p:txBody>
      </p:sp>
      <p:pic>
        <p:nvPicPr>
          <p:cNvPr id="4" name="Picture 3">
            <a:extLst>
              <a:ext uri="{FF2B5EF4-FFF2-40B4-BE49-F238E27FC236}">
                <a16:creationId xmlns:a16="http://schemas.microsoft.com/office/drawing/2014/main" id="{DBBFC979-C9C6-9EB4-6ADE-A2C1008A8C8F}"/>
              </a:ext>
            </a:extLst>
          </p:cNvPr>
          <p:cNvPicPr>
            <a:picLocks noChangeAspect="1"/>
          </p:cNvPicPr>
          <p:nvPr/>
        </p:nvPicPr>
        <p:blipFill>
          <a:blip r:embed="rId2" cstate="print">
            <a:extLst>
              <a:ext uri="{28A0092B-C50C-407E-A947-70E740481C1C}">
                <a14:useLocalDpi xmlns:a14="http://schemas.microsoft.com/office/drawing/2010/main" val="0"/>
              </a:ext>
            </a:extLst>
          </a:blip>
          <a:srcRect l="20179" r="20179"/>
          <a:stretch/>
        </p:blipFill>
        <p:spPr>
          <a:xfrm>
            <a:off x="3007504" y="1345662"/>
            <a:ext cx="1541491" cy="17235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81473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85085-716A-938F-F5BC-3DEBB4BFBB00}"/>
            </a:ext>
          </a:extLst>
        </p:cNvPr>
        <p:cNvGrpSpPr/>
        <p:nvPr/>
      </p:nvGrpSpPr>
      <p:grpSpPr>
        <a:xfrm>
          <a:off x="0" y="0"/>
          <a:ext cx="0" cy="0"/>
          <a:chOff x="0" y="0"/>
          <a:chExt cx="0" cy="0"/>
        </a:xfrm>
      </p:grpSpPr>
      <p:sp>
        <p:nvSpPr>
          <p:cNvPr id="20" name="AutoShape 4">
            <a:extLst>
              <a:ext uri="{FF2B5EF4-FFF2-40B4-BE49-F238E27FC236}">
                <a16:creationId xmlns:a16="http://schemas.microsoft.com/office/drawing/2014/main" id="{3030CB5C-280F-09AC-8CD9-8F112977E07C}"/>
              </a:ext>
            </a:extLst>
          </p:cNvPr>
          <p:cNvSpPr/>
          <p:nvPr/>
        </p:nvSpPr>
        <p:spPr>
          <a:xfrm flipV="1">
            <a:off x="13934" y="769628"/>
            <a:ext cx="7556500" cy="26015"/>
          </a:xfrm>
          <a:prstGeom prst="line">
            <a:avLst/>
          </a:prstGeom>
          <a:ln w="19050" cap="flat">
            <a:solidFill>
              <a:srgbClr val="222221"/>
            </a:solidFill>
            <a:prstDash val="solid"/>
            <a:headEnd type="none" w="sm" len="sm"/>
            <a:tailEnd type="none" w="sm" len="sm"/>
          </a:ln>
        </p:spPr>
        <p:txBody>
          <a:bodyPr/>
          <a:lstStyle/>
          <a:p>
            <a:endParaRPr lang="en-US"/>
          </a:p>
        </p:txBody>
      </p:sp>
      <p:sp>
        <p:nvSpPr>
          <p:cNvPr id="6" name="AutoShape 2">
            <a:extLst>
              <a:ext uri="{FF2B5EF4-FFF2-40B4-BE49-F238E27FC236}">
                <a16:creationId xmlns:a16="http://schemas.microsoft.com/office/drawing/2014/main" id="{BBB02FAF-7154-8064-2B7A-6DFDD05EC144}"/>
              </a:ext>
            </a:extLst>
          </p:cNvPr>
          <p:cNvSpPr/>
          <p:nvPr/>
        </p:nvSpPr>
        <p:spPr>
          <a:xfrm>
            <a:off x="1" y="9752804"/>
            <a:ext cx="7556500" cy="0"/>
          </a:xfrm>
          <a:prstGeom prst="line">
            <a:avLst/>
          </a:prstGeom>
          <a:ln w="57150" cap="flat">
            <a:solidFill>
              <a:srgbClr val="000000"/>
            </a:solidFill>
            <a:prstDash val="solid"/>
            <a:headEnd type="none" w="sm" len="sm"/>
            <a:tailEnd type="none" w="sm" len="sm"/>
          </a:ln>
        </p:spPr>
        <p:txBody>
          <a:bodyPr/>
          <a:lstStyle/>
          <a:p>
            <a:endParaRPr lang="en-US"/>
          </a:p>
        </p:txBody>
      </p:sp>
      <p:sp>
        <p:nvSpPr>
          <p:cNvPr id="7" name="TextBox 6">
            <a:extLst>
              <a:ext uri="{FF2B5EF4-FFF2-40B4-BE49-F238E27FC236}">
                <a16:creationId xmlns:a16="http://schemas.microsoft.com/office/drawing/2014/main" id="{F4855B5D-6168-E814-60D3-A13A8A176D47}"/>
              </a:ext>
            </a:extLst>
          </p:cNvPr>
          <p:cNvSpPr txBox="1"/>
          <p:nvPr/>
        </p:nvSpPr>
        <p:spPr>
          <a:xfrm>
            <a:off x="1120195" y="9779714"/>
            <a:ext cx="5440913" cy="646331"/>
          </a:xfrm>
          <a:prstGeom prst="rect">
            <a:avLst/>
          </a:prstGeom>
          <a:noFill/>
        </p:spPr>
        <p:txBody>
          <a:bodyPr wrap="none" rtlCol="0">
            <a:spAutoFit/>
          </a:bodyPr>
          <a:lstStyle/>
          <a:p>
            <a:r>
              <a:rPr lang="en-IN" sz="3600" dirty="0">
                <a:latin typeface="Engravers' Old English BT Bold" panose="020B0604020202020204" charset="0"/>
              </a:rPr>
              <a:t>The Sandeepni Chronicle</a:t>
            </a:r>
          </a:p>
        </p:txBody>
      </p:sp>
      <p:sp>
        <p:nvSpPr>
          <p:cNvPr id="9" name="AutoShape 4">
            <a:extLst>
              <a:ext uri="{FF2B5EF4-FFF2-40B4-BE49-F238E27FC236}">
                <a16:creationId xmlns:a16="http://schemas.microsoft.com/office/drawing/2014/main" id="{1477FDD0-8223-14C1-E91F-855377DC2A04}"/>
              </a:ext>
            </a:extLst>
          </p:cNvPr>
          <p:cNvSpPr/>
          <p:nvPr/>
        </p:nvSpPr>
        <p:spPr>
          <a:xfrm flipV="1">
            <a:off x="13934" y="70698"/>
            <a:ext cx="7558337" cy="25079"/>
          </a:xfrm>
          <a:prstGeom prst="line">
            <a:avLst/>
          </a:prstGeom>
          <a:ln w="19050" cap="flat">
            <a:solidFill>
              <a:srgbClr val="222221"/>
            </a:solidFill>
            <a:prstDash val="solid"/>
            <a:headEnd type="none" w="sm" len="sm"/>
            <a:tailEnd type="none" w="sm" len="sm"/>
          </a:ln>
        </p:spPr>
        <p:txBody>
          <a:bodyPr/>
          <a:lstStyle/>
          <a:p>
            <a:endParaRPr lang="en-IN" dirty="0"/>
          </a:p>
        </p:txBody>
      </p:sp>
      <p:sp>
        <p:nvSpPr>
          <p:cNvPr id="11" name="AutoShape 2">
            <a:extLst>
              <a:ext uri="{FF2B5EF4-FFF2-40B4-BE49-F238E27FC236}">
                <a16:creationId xmlns:a16="http://schemas.microsoft.com/office/drawing/2014/main" id="{F92060BB-B7E8-E62F-8F69-F1F7A36A64D2}"/>
              </a:ext>
            </a:extLst>
          </p:cNvPr>
          <p:cNvSpPr/>
          <p:nvPr/>
        </p:nvSpPr>
        <p:spPr>
          <a:xfrm flipV="1">
            <a:off x="-23283" y="10452954"/>
            <a:ext cx="7579783" cy="50266"/>
          </a:xfrm>
          <a:prstGeom prst="line">
            <a:avLst/>
          </a:prstGeom>
          <a:ln w="57150" cap="flat">
            <a:solidFill>
              <a:srgbClr val="000000"/>
            </a:solidFill>
            <a:prstDash val="solid"/>
            <a:headEnd type="none" w="sm" len="sm"/>
            <a:tailEnd type="none" w="sm" len="sm"/>
          </a:ln>
        </p:spPr>
        <p:txBody>
          <a:bodyPr/>
          <a:lstStyle/>
          <a:p>
            <a:endParaRPr lang="en-US"/>
          </a:p>
        </p:txBody>
      </p:sp>
      <p:sp>
        <p:nvSpPr>
          <p:cNvPr id="18" name="TextBox 17">
            <a:extLst>
              <a:ext uri="{FF2B5EF4-FFF2-40B4-BE49-F238E27FC236}">
                <a16:creationId xmlns:a16="http://schemas.microsoft.com/office/drawing/2014/main" id="{0D591AC2-B784-32E2-ED44-3466E00E8D32}"/>
              </a:ext>
            </a:extLst>
          </p:cNvPr>
          <p:cNvSpPr txBox="1"/>
          <p:nvPr/>
        </p:nvSpPr>
        <p:spPr>
          <a:xfrm>
            <a:off x="196850" y="122686"/>
            <a:ext cx="7239000" cy="583750"/>
          </a:xfrm>
          <a:prstGeom prst="rect">
            <a:avLst/>
          </a:prstGeom>
          <a:noFill/>
        </p:spPr>
        <p:txBody>
          <a:bodyPr wrap="square">
            <a:spAutoFit/>
          </a:bodyPr>
          <a:lstStyle/>
          <a:p>
            <a:pPr algn="ctr">
              <a:lnSpc>
                <a:spcPct val="107000"/>
              </a:lnSpc>
              <a:spcAft>
                <a:spcPts val="800"/>
              </a:spcAft>
            </a:pPr>
            <a:r>
              <a:rPr lang="en-IN" sz="3200" b="1" dirty="0">
                <a:latin typeface="Times New Roman" panose="02020603050405020304" pitchFamily="18" charset="0"/>
                <a:ea typeface="Calibri" panose="020F0502020204030204" pitchFamily="34" charset="0"/>
                <a:cs typeface="Times New Roman" panose="02020603050405020304" pitchFamily="18" charset="0"/>
              </a:rPr>
              <a:t>Parent’s Pen</a:t>
            </a:r>
          </a:p>
        </p:txBody>
      </p:sp>
      <p:cxnSp>
        <p:nvCxnSpPr>
          <p:cNvPr id="5" name="Straight Connector 4">
            <a:extLst>
              <a:ext uri="{FF2B5EF4-FFF2-40B4-BE49-F238E27FC236}">
                <a16:creationId xmlns:a16="http://schemas.microsoft.com/office/drawing/2014/main" id="{474E42C2-FD14-4DF7-05FA-E66A552B3330}"/>
              </a:ext>
            </a:extLst>
          </p:cNvPr>
          <p:cNvCxnSpPr>
            <a:cxnSpLocks/>
          </p:cNvCxnSpPr>
          <p:nvPr/>
        </p:nvCxnSpPr>
        <p:spPr>
          <a:xfrm>
            <a:off x="13934" y="1175996"/>
            <a:ext cx="7565456" cy="0"/>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8D46803C-36D4-FE30-35F8-4421D7B0D7AB}"/>
              </a:ext>
            </a:extLst>
          </p:cNvPr>
          <p:cNvSpPr txBox="1"/>
          <p:nvPr/>
        </p:nvSpPr>
        <p:spPr>
          <a:xfrm>
            <a:off x="-118228" y="543703"/>
            <a:ext cx="7382933" cy="369332"/>
          </a:xfrm>
          <a:prstGeom prst="rect">
            <a:avLst/>
          </a:prstGeom>
          <a:noFill/>
        </p:spPr>
        <p:txBody>
          <a:bodyPr wrap="square">
            <a:spAutoFit/>
          </a:bodyPr>
          <a:lstStyle/>
          <a:p>
            <a:pPr algn="just"/>
            <a:r>
              <a:rPr lang="en-AU" sz="1800" dirty="0">
                <a:solidFill>
                  <a:srgbClr val="000000"/>
                </a:solidFill>
                <a:effectLst/>
                <a:latin typeface="Times New Roman" panose="02020603050405020304" pitchFamily="18"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DCE6997C-1E79-64CB-D512-1D14A8BC5BDD}"/>
              </a:ext>
            </a:extLst>
          </p:cNvPr>
          <p:cNvSpPr txBox="1"/>
          <p:nvPr/>
        </p:nvSpPr>
        <p:spPr>
          <a:xfrm>
            <a:off x="196850" y="2444802"/>
            <a:ext cx="7010400" cy="7478970"/>
          </a:xfrm>
          <a:prstGeom prst="rect">
            <a:avLst/>
          </a:prstGeom>
          <a:noFill/>
        </p:spPr>
        <p:txBody>
          <a:bodyPr wrap="square">
            <a:spAutoFit/>
          </a:bodyPr>
          <a:lstStyle/>
          <a:p>
            <a:pPr>
              <a:spcAft>
                <a:spcPts val="800"/>
              </a:spcAft>
            </a:pP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Creating effective study habits at home is essential for academic success. Here are some practical tips for parents to help their children develop strong study habits:</a:t>
            </a:r>
          </a:p>
          <a:p>
            <a:pPr>
              <a:spcAft>
                <a:spcPts val="800"/>
              </a:spcAft>
            </a:pPr>
            <a:r>
              <a:rPr lang="en-IN" sz="1000" b="1" kern="100" dirty="0">
                <a:effectLst/>
                <a:latin typeface="Times New Roman" panose="02020603050405020304" pitchFamily="18" charset="0"/>
                <a:ea typeface="Calibri" panose="020F0502020204030204" pitchFamily="34" charset="0"/>
                <a:cs typeface="Times New Roman" panose="02020603050405020304" pitchFamily="18" charset="0"/>
              </a:rPr>
              <a:t>1. Establish a Consistent Study Routine</a:t>
            </a:r>
            <a:endParaRPr lang="en-IN" sz="1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Set a regular time each day dedicated to studying.</a:t>
            </a:r>
          </a:p>
          <a:p>
            <a:pPr marL="342900" lvl="0" indent="-342900">
              <a:spcAft>
                <a:spcPts val="800"/>
              </a:spcAft>
              <a:buSzPts val="1000"/>
              <a:buFont typeface="Symbol" panose="05050102010706020507" pitchFamily="18" charset="2"/>
              <a:buChar char=""/>
              <a:tabLst>
                <a:tab pos="457200" algn="l"/>
              </a:tabLst>
            </a:pP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Consistency helps children develop discipline and focus.</a:t>
            </a:r>
          </a:p>
          <a:p>
            <a:pPr marL="342900" lvl="0" indent="-342900">
              <a:spcAft>
                <a:spcPts val="800"/>
              </a:spcAft>
              <a:buSzPts val="1000"/>
              <a:buFont typeface="Symbol" panose="05050102010706020507" pitchFamily="18" charset="2"/>
              <a:buChar char=""/>
              <a:tabLst>
                <a:tab pos="457200" algn="l"/>
              </a:tabLst>
            </a:pP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Ensure the study schedule accommodates after-school activities, dinner, and relaxation.</a:t>
            </a:r>
          </a:p>
          <a:p>
            <a:pPr>
              <a:spcAft>
                <a:spcPts val="800"/>
              </a:spcAft>
            </a:pPr>
            <a:r>
              <a:rPr lang="en-IN" sz="1000" b="1" kern="100" dirty="0">
                <a:effectLst/>
                <a:latin typeface="Times New Roman" panose="02020603050405020304" pitchFamily="18" charset="0"/>
                <a:ea typeface="Calibri" panose="020F0502020204030204" pitchFamily="34" charset="0"/>
                <a:cs typeface="Times New Roman" panose="02020603050405020304" pitchFamily="18" charset="0"/>
              </a:rPr>
              <a:t>2. Create a Productive Study Environment</a:t>
            </a:r>
            <a:endParaRPr lang="en-IN" sz="1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Set up a quiet, well-lit, and clutter-free study space.</a:t>
            </a:r>
          </a:p>
          <a:p>
            <a:pPr marL="342900" lvl="0" indent="-342900">
              <a:spcAft>
                <a:spcPts val="800"/>
              </a:spcAft>
              <a:buSzPts val="1000"/>
              <a:buFont typeface="Symbol" panose="05050102010706020507" pitchFamily="18" charset="2"/>
              <a:buChar char=""/>
              <a:tabLst>
                <a:tab pos="457200" algn="l"/>
              </a:tabLst>
            </a:pP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Ensure the space is free from distractions like TV, phones, and noisy areas.</a:t>
            </a:r>
          </a:p>
          <a:p>
            <a:pPr>
              <a:spcAft>
                <a:spcPts val="800"/>
              </a:spcAft>
            </a:pPr>
            <a:r>
              <a:rPr lang="en-IN" sz="1000" b="1" kern="100" dirty="0">
                <a:effectLst/>
                <a:latin typeface="Times New Roman" panose="02020603050405020304" pitchFamily="18" charset="0"/>
                <a:ea typeface="Calibri" panose="020F0502020204030204" pitchFamily="34" charset="0"/>
                <a:cs typeface="Times New Roman" panose="02020603050405020304" pitchFamily="18" charset="0"/>
              </a:rPr>
              <a:t>3. Break Tasks into Manageable Segments</a:t>
            </a:r>
            <a:endParaRPr lang="en-IN" sz="1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Encourage children to break down large assignments into smaller, more achievable tasks.</a:t>
            </a:r>
          </a:p>
          <a:p>
            <a:pPr marL="342900" lvl="0" indent="-342900">
              <a:spcAft>
                <a:spcPts val="800"/>
              </a:spcAft>
              <a:buSzPts val="1000"/>
              <a:buFont typeface="Symbol" panose="05050102010706020507" pitchFamily="18" charset="2"/>
              <a:buChar char=""/>
              <a:tabLst>
                <a:tab pos="457200" algn="l"/>
              </a:tabLst>
            </a:pP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This prevents overwhelm and keeps them motivated.</a:t>
            </a:r>
          </a:p>
          <a:p>
            <a:pPr>
              <a:spcAft>
                <a:spcPts val="800"/>
              </a:spcAft>
            </a:pPr>
            <a:r>
              <a:rPr lang="en-IN" sz="1000" b="1" kern="100" dirty="0">
                <a:effectLst/>
                <a:latin typeface="Times New Roman" panose="02020603050405020304" pitchFamily="18" charset="0"/>
                <a:ea typeface="Calibri" panose="020F0502020204030204" pitchFamily="34" charset="0"/>
                <a:cs typeface="Times New Roman" panose="02020603050405020304" pitchFamily="18" charset="0"/>
              </a:rPr>
              <a:t>4. Set Realistic Goals and Priorities</a:t>
            </a:r>
            <a:endParaRPr lang="en-IN" sz="1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Help your child set achievable daily or weekly goals.</a:t>
            </a:r>
          </a:p>
          <a:p>
            <a:pPr marL="342900" lvl="0" indent="-342900">
              <a:spcAft>
                <a:spcPts val="800"/>
              </a:spcAft>
              <a:buSzPts val="1000"/>
              <a:buFont typeface="Symbol" panose="05050102010706020507" pitchFamily="18" charset="2"/>
              <a:buChar char=""/>
              <a:tabLst>
                <a:tab pos="457200" algn="l"/>
              </a:tabLst>
            </a:pP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Prioritize tasks based on deadlines and importance.</a:t>
            </a:r>
          </a:p>
          <a:p>
            <a:pPr>
              <a:spcAft>
                <a:spcPts val="800"/>
              </a:spcAft>
            </a:pPr>
            <a:r>
              <a:rPr lang="en-IN" sz="1000" b="1" kern="100" dirty="0">
                <a:effectLst/>
                <a:latin typeface="Times New Roman" panose="02020603050405020304" pitchFamily="18" charset="0"/>
                <a:ea typeface="Calibri" panose="020F0502020204030204" pitchFamily="34" charset="0"/>
                <a:cs typeface="Times New Roman" panose="02020603050405020304" pitchFamily="18" charset="0"/>
              </a:rPr>
              <a:t>5. Limit Distractions</a:t>
            </a:r>
            <a:endParaRPr lang="en-IN" sz="1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Ensure distractions, like mobile phones, are put away during study time.</a:t>
            </a:r>
          </a:p>
          <a:p>
            <a:pPr marL="342900" lvl="0" indent="-342900">
              <a:spcAft>
                <a:spcPts val="800"/>
              </a:spcAft>
              <a:buSzPts val="1000"/>
              <a:buFont typeface="Symbol" panose="05050102010706020507" pitchFamily="18" charset="2"/>
              <a:buChar char=""/>
              <a:tabLst>
                <a:tab pos="457200" algn="l"/>
              </a:tabLst>
            </a:pP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Encourage focused study sessions to maximize efficiency.</a:t>
            </a:r>
          </a:p>
          <a:p>
            <a:pPr marL="342900" lvl="0" indent="-342900">
              <a:spcAft>
                <a:spcPts val="800"/>
              </a:spcAft>
              <a:buSzPts val="1000"/>
              <a:buFont typeface="Symbol" panose="05050102010706020507" pitchFamily="18" charset="2"/>
              <a:buChar char=""/>
              <a:tabLst>
                <a:tab pos="457200" algn="l"/>
              </a:tabLst>
            </a:pP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Use tools like website blockers or apps that limit screen time during study hours.</a:t>
            </a:r>
          </a:p>
          <a:p>
            <a:pPr>
              <a:spcAft>
                <a:spcPts val="800"/>
              </a:spcAft>
            </a:pPr>
            <a:r>
              <a:rPr lang="en-IN" sz="1000" b="1" kern="100" dirty="0">
                <a:effectLst/>
                <a:latin typeface="Times New Roman" panose="02020603050405020304" pitchFamily="18" charset="0"/>
                <a:ea typeface="Calibri" panose="020F0502020204030204" pitchFamily="34" charset="0"/>
                <a:cs typeface="Times New Roman" panose="02020603050405020304" pitchFamily="18" charset="0"/>
              </a:rPr>
              <a:t>7. Be Supportive and Available for Help</a:t>
            </a:r>
            <a:endParaRPr lang="en-IN" sz="1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Be present to answer questions or provide guidance when needed.</a:t>
            </a:r>
          </a:p>
          <a:p>
            <a:pPr marL="342900" lvl="0" indent="-342900">
              <a:spcAft>
                <a:spcPts val="800"/>
              </a:spcAft>
              <a:buSzPts val="1000"/>
              <a:buFont typeface="Symbol" panose="05050102010706020507" pitchFamily="18" charset="2"/>
              <a:buChar char=""/>
              <a:tabLst>
                <a:tab pos="457200" algn="l"/>
              </a:tabLst>
            </a:pP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Avoid doing the work for them but offer encouragement and motivation.</a:t>
            </a:r>
          </a:p>
          <a:p>
            <a:pPr marL="342900" lvl="0" indent="-342900">
              <a:spcAft>
                <a:spcPts val="800"/>
              </a:spcAft>
              <a:buSzPts val="1000"/>
              <a:buFont typeface="Symbol" panose="05050102010706020507" pitchFamily="18" charset="2"/>
              <a:buChar char=""/>
              <a:tabLst>
                <a:tab pos="457200" algn="l"/>
              </a:tabLst>
            </a:pP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Show interest in their studies to build confidence and positive attitudes toward learning.</a:t>
            </a:r>
          </a:p>
          <a:p>
            <a:pPr>
              <a:spcAft>
                <a:spcPts val="800"/>
              </a:spcAft>
            </a:pPr>
            <a:r>
              <a:rPr lang="en-IN" sz="1000" b="1" kern="100" dirty="0">
                <a:effectLst/>
                <a:latin typeface="Times New Roman" panose="02020603050405020304" pitchFamily="18" charset="0"/>
                <a:ea typeface="Calibri" panose="020F0502020204030204" pitchFamily="34" charset="0"/>
                <a:cs typeface="Times New Roman" panose="02020603050405020304" pitchFamily="18" charset="0"/>
              </a:rPr>
              <a:t>8. Review and Reflect</a:t>
            </a:r>
            <a:endParaRPr lang="en-IN" sz="1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Encourage your child to review their notes regularly, not just before tests.</a:t>
            </a:r>
          </a:p>
          <a:p>
            <a:pPr marL="342900" lvl="0" indent="-342900">
              <a:spcAft>
                <a:spcPts val="800"/>
              </a:spcAft>
              <a:buSzPts val="1000"/>
              <a:buFont typeface="Symbol" panose="05050102010706020507" pitchFamily="18" charset="2"/>
              <a:buChar char=""/>
              <a:tabLst>
                <a:tab pos="457200" algn="l"/>
              </a:tabLst>
            </a:pP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Reflection helps reinforce learning and identify areas that need more attention.</a:t>
            </a:r>
          </a:p>
          <a:p>
            <a:pPr>
              <a:spcAft>
                <a:spcPts val="800"/>
              </a:spcAft>
            </a:pP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By nurturing these habits, parents can help their children develop a solid foundation for academic success that will benefit them throughout their educational journey.</a:t>
            </a:r>
          </a:p>
          <a:p>
            <a:pPr>
              <a:spcAft>
                <a:spcPts val="800"/>
              </a:spcAft>
            </a:pPr>
            <a:r>
              <a:rPr lang="en-IN" sz="1000" b="1" i="1" kern="100" dirty="0">
                <a:latin typeface="Times New Roman" panose="02020603050405020304" pitchFamily="18" charset="0"/>
                <a:ea typeface="Calibri" panose="020F0502020204030204" pitchFamily="34" charset="0"/>
                <a:cs typeface="Times New Roman" panose="02020603050405020304" pitchFamily="18" charset="0"/>
              </a:rPr>
              <a:t>Shaina Bhatia ( Mother of </a:t>
            </a:r>
            <a:r>
              <a:rPr lang="en-IN" sz="1000" b="1" i="1" kern="100" dirty="0" err="1">
                <a:latin typeface="Times New Roman" panose="02020603050405020304" pitchFamily="18" charset="0"/>
                <a:ea typeface="Calibri" panose="020F0502020204030204" pitchFamily="34" charset="0"/>
                <a:cs typeface="Times New Roman" panose="02020603050405020304" pitchFamily="18" charset="0"/>
              </a:rPr>
              <a:t>Avin</a:t>
            </a:r>
            <a:r>
              <a:rPr lang="en-IN" sz="1000" b="1" i="1" kern="100" dirty="0">
                <a:latin typeface="Times New Roman" panose="02020603050405020304" pitchFamily="18" charset="0"/>
                <a:ea typeface="Calibri" panose="020F0502020204030204" pitchFamily="34" charset="0"/>
                <a:cs typeface="Times New Roman" panose="02020603050405020304" pitchFamily="18" charset="0"/>
              </a:rPr>
              <a:t> Bhatia LKG Peace)</a:t>
            </a:r>
          </a:p>
        </p:txBody>
      </p:sp>
      <p:sp>
        <p:nvSpPr>
          <p:cNvPr id="10" name="TextBox 9">
            <a:extLst>
              <a:ext uri="{FF2B5EF4-FFF2-40B4-BE49-F238E27FC236}">
                <a16:creationId xmlns:a16="http://schemas.microsoft.com/office/drawing/2014/main" id="{B5A05456-F16D-37D1-A791-1B16D5E688AD}"/>
              </a:ext>
            </a:extLst>
          </p:cNvPr>
          <p:cNvSpPr txBox="1"/>
          <p:nvPr/>
        </p:nvSpPr>
        <p:spPr>
          <a:xfrm>
            <a:off x="797123" y="833792"/>
            <a:ext cx="6087055" cy="375552"/>
          </a:xfrm>
          <a:prstGeom prst="rect">
            <a:avLst/>
          </a:prstGeom>
          <a:noFill/>
        </p:spPr>
        <p:txBody>
          <a:bodyPr wrap="square">
            <a:spAutoFit/>
          </a:bodyPr>
          <a:lstStyle/>
          <a:p>
            <a:pPr algn="ctr">
              <a:lnSpc>
                <a:spcPct val="107000"/>
              </a:lnSpc>
              <a:spcAft>
                <a:spcPts val="800"/>
              </a:spcAft>
            </a:pPr>
            <a:r>
              <a:rPr lang="en-IN" sz="1800" b="1" kern="100" dirty="0">
                <a:effectLst/>
                <a:latin typeface="Calibri" panose="020F0502020204030204" pitchFamily="34" charset="0"/>
                <a:ea typeface="Calibri" panose="020F0502020204030204" pitchFamily="34" charset="0"/>
                <a:cs typeface="Mangal" panose="02040503050203030202" pitchFamily="18" charset="0"/>
              </a:rPr>
              <a:t>Building Good Study Habits at Home</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8" name="Picture 7">
            <a:extLst>
              <a:ext uri="{FF2B5EF4-FFF2-40B4-BE49-F238E27FC236}">
                <a16:creationId xmlns:a16="http://schemas.microsoft.com/office/drawing/2014/main" id="{8A3D109E-5CA2-7152-90AE-A549E18DC347}"/>
              </a:ext>
            </a:extLst>
          </p:cNvPr>
          <p:cNvPicPr>
            <a:picLocks noChangeAspect="1"/>
          </p:cNvPicPr>
          <p:nvPr/>
        </p:nvPicPr>
        <p:blipFill>
          <a:blip r:embed="rId2"/>
          <a:srcRect l="1727" r="1727"/>
          <a:stretch/>
        </p:blipFill>
        <p:spPr>
          <a:xfrm>
            <a:off x="3092450" y="1261342"/>
            <a:ext cx="765333" cy="10562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28120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a:extLst>
              <a:ext uri="{FF2B5EF4-FFF2-40B4-BE49-F238E27FC236}">
                <a16:creationId xmlns:a16="http://schemas.microsoft.com/office/drawing/2014/main" id="{0F33D091-17C8-B24C-5953-E0E7D39100FC}"/>
              </a:ext>
            </a:extLst>
          </p:cNvPr>
          <p:cNvSpPr/>
          <p:nvPr/>
        </p:nvSpPr>
        <p:spPr>
          <a:xfrm flipV="1">
            <a:off x="13934" y="769628"/>
            <a:ext cx="7556500" cy="26015"/>
          </a:xfrm>
          <a:prstGeom prst="line">
            <a:avLst/>
          </a:prstGeom>
          <a:ln w="19050" cap="flat">
            <a:solidFill>
              <a:srgbClr val="222221"/>
            </a:solidFill>
            <a:prstDash val="solid"/>
            <a:headEnd type="none" w="sm" len="sm"/>
            <a:tailEnd type="none" w="sm" len="sm"/>
          </a:ln>
        </p:spPr>
        <p:txBody>
          <a:bodyPr/>
          <a:lstStyle/>
          <a:p>
            <a:endParaRPr lang="en-US"/>
          </a:p>
        </p:txBody>
      </p:sp>
      <p:sp>
        <p:nvSpPr>
          <p:cNvPr id="6" name="AutoShape 2">
            <a:extLst>
              <a:ext uri="{FF2B5EF4-FFF2-40B4-BE49-F238E27FC236}">
                <a16:creationId xmlns:a16="http://schemas.microsoft.com/office/drawing/2014/main" id="{84318471-2392-DDF4-F76C-856D43D72CBB}"/>
              </a:ext>
            </a:extLst>
          </p:cNvPr>
          <p:cNvSpPr/>
          <p:nvPr/>
        </p:nvSpPr>
        <p:spPr>
          <a:xfrm>
            <a:off x="1" y="9752804"/>
            <a:ext cx="7556500" cy="0"/>
          </a:xfrm>
          <a:prstGeom prst="line">
            <a:avLst/>
          </a:prstGeom>
          <a:ln w="57150" cap="flat">
            <a:solidFill>
              <a:srgbClr val="000000"/>
            </a:solidFill>
            <a:prstDash val="solid"/>
            <a:headEnd type="none" w="sm" len="sm"/>
            <a:tailEnd type="none" w="sm" len="sm"/>
          </a:ln>
        </p:spPr>
        <p:txBody>
          <a:bodyPr/>
          <a:lstStyle/>
          <a:p>
            <a:endParaRPr lang="en-US"/>
          </a:p>
        </p:txBody>
      </p:sp>
      <p:sp>
        <p:nvSpPr>
          <p:cNvPr id="7" name="TextBox 6">
            <a:extLst>
              <a:ext uri="{FF2B5EF4-FFF2-40B4-BE49-F238E27FC236}">
                <a16:creationId xmlns:a16="http://schemas.microsoft.com/office/drawing/2014/main" id="{FA625BEE-C1DC-3C34-2768-0C7BC1906106}"/>
              </a:ext>
            </a:extLst>
          </p:cNvPr>
          <p:cNvSpPr txBox="1"/>
          <p:nvPr/>
        </p:nvSpPr>
        <p:spPr>
          <a:xfrm>
            <a:off x="1120195" y="9779714"/>
            <a:ext cx="5440913" cy="646331"/>
          </a:xfrm>
          <a:prstGeom prst="rect">
            <a:avLst/>
          </a:prstGeom>
          <a:noFill/>
        </p:spPr>
        <p:txBody>
          <a:bodyPr wrap="none" rtlCol="0">
            <a:spAutoFit/>
          </a:bodyPr>
          <a:lstStyle/>
          <a:p>
            <a:r>
              <a:rPr lang="en-IN" sz="3600" dirty="0">
                <a:latin typeface="Engravers' Old English BT Bold" panose="020B0604020202020204" charset="0"/>
              </a:rPr>
              <a:t>The Sandeepni Chronicle</a:t>
            </a:r>
          </a:p>
        </p:txBody>
      </p:sp>
      <p:sp>
        <p:nvSpPr>
          <p:cNvPr id="9" name="AutoShape 4">
            <a:extLst>
              <a:ext uri="{FF2B5EF4-FFF2-40B4-BE49-F238E27FC236}">
                <a16:creationId xmlns:a16="http://schemas.microsoft.com/office/drawing/2014/main" id="{37FC8E44-5DBB-23A8-F06D-F3EB43E6F4B8}"/>
              </a:ext>
            </a:extLst>
          </p:cNvPr>
          <p:cNvSpPr/>
          <p:nvPr/>
        </p:nvSpPr>
        <p:spPr>
          <a:xfrm flipV="1">
            <a:off x="13934" y="70698"/>
            <a:ext cx="7558337" cy="25079"/>
          </a:xfrm>
          <a:prstGeom prst="line">
            <a:avLst/>
          </a:prstGeom>
          <a:ln w="19050" cap="flat">
            <a:solidFill>
              <a:srgbClr val="222221"/>
            </a:solidFill>
            <a:prstDash val="solid"/>
            <a:headEnd type="none" w="sm" len="sm"/>
            <a:tailEnd type="none" w="sm" len="sm"/>
          </a:ln>
        </p:spPr>
        <p:txBody>
          <a:bodyPr/>
          <a:lstStyle/>
          <a:p>
            <a:endParaRPr lang="en-IN" dirty="0"/>
          </a:p>
        </p:txBody>
      </p:sp>
      <p:sp>
        <p:nvSpPr>
          <p:cNvPr id="11" name="AutoShape 2">
            <a:extLst>
              <a:ext uri="{FF2B5EF4-FFF2-40B4-BE49-F238E27FC236}">
                <a16:creationId xmlns:a16="http://schemas.microsoft.com/office/drawing/2014/main" id="{D4BBCE7D-EDA2-62CA-8F5E-0B99EE4DC931}"/>
              </a:ext>
            </a:extLst>
          </p:cNvPr>
          <p:cNvSpPr/>
          <p:nvPr/>
        </p:nvSpPr>
        <p:spPr>
          <a:xfrm flipV="1">
            <a:off x="-23283" y="10452954"/>
            <a:ext cx="7579783" cy="50266"/>
          </a:xfrm>
          <a:prstGeom prst="line">
            <a:avLst/>
          </a:prstGeom>
          <a:ln w="57150" cap="flat">
            <a:solidFill>
              <a:srgbClr val="000000"/>
            </a:solidFill>
            <a:prstDash val="solid"/>
            <a:headEnd type="none" w="sm" len="sm"/>
            <a:tailEnd type="none" w="sm" len="sm"/>
          </a:ln>
        </p:spPr>
        <p:txBody>
          <a:bodyPr/>
          <a:lstStyle/>
          <a:p>
            <a:endParaRPr lang="en-US"/>
          </a:p>
        </p:txBody>
      </p:sp>
      <p:sp>
        <p:nvSpPr>
          <p:cNvPr id="18" name="TextBox 17">
            <a:extLst>
              <a:ext uri="{FF2B5EF4-FFF2-40B4-BE49-F238E27FC236}">
                <a16:creationId xmlns:a16="http://schemas.microsoft.com/office/drawing/2014/main" id="{3C06D94E-2822-327A-199C-B15B138CAEA8}"/>
              </a:ext>
            </a:extLst>
          </p:cNvPr>
          <p:cNvSpPr txBox="1"/>
          <p:nvPr/>
        </p:nvSpPr>
        <p:spPr>
          <a:xfrm>
            <a:off x="97186" y="109134"/>
            <a:ext cx="7239000" cy="583750"/>
          </a:xfrm>
          <a:prstGeom prst="rect">
            <a:avLst/>
          </a:prstGeom>
          <a:noFill/>
        </p:spPr>
        <p:txBody>
          <a:bodyPr wrap="square">
            <a:spAutoFit/>
          </a:bodyPr>
          <a:lstStyle/>
          <a:p>
            <a:pPr algn="ctr">
              <a:lnSpc>
                <a:spcPct val="107000"/>
              </a:lnSpc>
              <a:spcAft>
                <a:spcPts val="800"/>
              </a:spcAft>
            </a:pPr>
            <a:r>
              <a:rPr lang="en-IN" sz="3200" b="1" dirty="0">
                <a:latin typeface="Times New Roman" panose="02020603050405020304" pitchFamily="18" charset="0"/>
                <a:ea typeface="Calibri" panose="020F0502020204030204" pitchFamily="34" charset="0"/>
                <a:cs typeface="Times New Roman" panose="02020603050405020304" pitchFamily="18" charset="0"/>
              </a:rPr>
              <a:t>SUDOKU</a:t>
            </a:r>
          </a:p>
        </p:txBody>
      </p:sp>
      <p:cxnSp>
        <p:nvCxnSpPr>
          <p:cNvPr id="5" name="Straight Connector 4">
            <a:extLst>
              <a:ext uri="{FF2B5EF4-FFF2-40B4-BE49-F238E27FC236}">
                <a16:creationId xmlns:a16="http://schemas.microsoft.com/office/drawing/2014/main" id="{3D6C082B-3777-5FDF-03F3-12E28525BE1E}"/>
              </a:ext>
            </a:extLst>
          </p:cNvPr>
          <p:cNvCxnSpPr>
            <a:cxnSpLocks/>
          </p:cNvCxnSpPr>
          <p:nvPr/>
        </p:nvCxnSpPr>
        <p:spPr>
          <a:xfrm>
            <a:off x="13934" y="1175996"/>
            <a:ext cx="7565456" cy="0"/>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EE4A42BC-63B5-0485-4C7C-46CAE3D5B0E1}"/>
              </a:ext>
            </a:extLst>
          </p:cNvPr>
          <p:cNvSpPr txBox="1"/>
          <p:nvPr/>
        </p:nvSpPr>
        <p:spPr>
          <a:xfrm>
            <a:off x="86783" y="518145"/>
            <a:ext cx="7382933" cy="369332"/>
          </a:xfrm>
          <a:prstGeom prst="rect">
            <a:avLst/>
          </a:prstGeom>
          <a:noFill/>
        </p:spPr>
        <p:txBody>
          <a:bodyPr wrap="square">
            <a:spAutoFit/>
          </a:bodyPr>
          <a:lstStyle/>
          <a:p>
            <a:pPr algn="just"/>
            <a:r>
              <a:rPr lang="en-AU" sz="1800" dirty="0">
                <a:solidFill>
                  <a:srgbClr val="000000"/>
                </a:solidFill>
                <a:effectLst/>
                <a:latin typeface="Times New Roman" panose="02020603050405020304" pitchFamily="18"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C9A81940-3904-B1B4-377D-8422274D5B87}"/>
              </a:ext>
            </a:extLst>
          </p:cNvPr>
          <p:cNvSpPr txBox="1"/>
          <p:nvPr/>
        </p:nvSpPr>
        <p:spPr>
          <a:xfrm>
            <a:off x="2378143" y="763922"/>
            <a:ext cx="5029200" cy="369332"/>
          </a:xfrm>
          <a:prstGeom prst="rect">
            <a:avLst/>
          </a:prstGeom>
          <a:noFill/>
        </p:spPr>
        <p:txBody>
          <a:bodyPr wrap="square">
            <a:spAutoFit/>
          </a:bodyPr>
          <a:lstStyle/>
          <a:p>
            <a:pPr algn="just"/>
            <a:r>
              <a:rPr lang="en-US" sz="1800" b="1" dirty="0">
                <a:latin typeface="Times New Roman" panose="02020603050405020304" pitchFamily="18" charset="0"/>
                <a:cs typeface="Times New Roman" panose="02020603050405020304" pitchFamily="18" charset="0"/>
              </a:rPr>
              <a:t>By:- </a:t>
            </a:r>
            <a:r>
              <a:rPr lang="en-IN" sz="1800" b="1" dirty="0" err="1">
                <a:solidFill>
                  <a:srgbClr val="212529"/>
                </a:solidFill>
                <a:latin typeface="Times New Roman" panose="02020603050405020304" pitchFamily="18" charset="0"/>
                <a:cs typeface="Times New Roman" panose="02020603050405020304" pitchFamily="18" charset="0"/>
              </a:rPr>
              <a:t>Deevisha</a:t>
            </a:r>
            <a:r>
              <a:rPr lang="en-IN" b="0" i="0" dirty="0">
                <a:solidFill>
                  <a:srgbClr val="212529"/>
                </a:solidFill>
                <a:effectLst/>
                <a:latin typeface="Source Sans Pro" panose="020B0503030403020204" pitchFamily="34" charset="0"/>
              </a:rPr>
              <a:t> </a:t>
            </a:r>
            <a:r>
              <a:rPr lang="en-US" sz="1800" b="1" dirty="0">
                <a:latin typeface="Times New Roman" panose="02020603050405020304" pitchFamily="18" charset="0"/>
                <a:cs typeface="Times New Roman" panose="02020603050405020304" pitchFamily="18" charset="0"/>
              </a:rPr>
              <a:t>( </a:t>
            </a:r>
            <a:r>
              <a:rPr lang="en-IN" sz="1800" b="1" dirty="0">
                <a:latin typeface="Times New Roman" panose="02020603050405020304" pitchFamily="18" charset="0"/>
                <a:cs typeface="Times New Roman" panose="02020603050405020304" pitchFamily="18" charset="0"/>
              </a:rPr>
              <a:t>VII</a:t>
            </a:r>
            <a:r>
              <a:rPr lang="en-US" sz="1800" b="1" dirty="0">
                <a:latin typeface="Times New Roman" panose="02020603050405020304" pitchFamily="18" charset="0"/>
                <a:cs typeface="Times New Roman" panose="02020603050405020304" pitchFamily="18" charset="0"/>
              </a:rPr>
              <a:t> </a:t>
            </a:r>
            <a:r>
              <a:rPr lang="en-IN" sz="1800" b="1" dirty="0">
                <a:latin typeface="Times New Roman" panose="02020603050405020304" pitchFamily="18" charset="0"/>
                <a:cs typeface="Times New Roman" panose="02020603050405020304" pitchFamily="18" charset="0"/>
              </a:rPr>
              <a:t>Peace</a:t>
            </a:r>
            <a:r>
              <a:rPr lang="en-US" sz="1800" b="1" dirty="0">
                <a:latin typeface="Times New Roman" panose="020206030504050203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id="{D731D842-082B-FEBB-09FE-DCC6BAA8486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1387" y="3213385"/>
            <a:ext cx="6373726" cy="6373726"/>
          </a:xfrm>
          <a:prstGeom prst="rect">
            <a:avLst/>
          </a:prstGeom>
        </p:spPr>
      </p:pic>
      <p:pic>
        <p:nvPicPr>
          <p:cNvPr id="14" name="Picture 13">
            <a:extLst>
              <a:ext uri="{FF2B5EF4-FFF2-40B4-BE49-F238E27FC236}">
                <a16:creationId xmlns:a16="http://schemas.microsoft.com/office/drawing/2014/main" id="{3D80BB60-8B5B-89FA-DCDA-0A0F6061CA40}"/>
              </a:ext>
            </a:extLst>
          </p:cNvPr>
          <p:cNvPicPr>
            <a:picLocks noChangeAspect="1"/>
          </p:cNvPicPr>
          <p:nvPr/>
        </p:nvPicPr>
        <p:blipFill>
          <a:blip r:embed="rId3"/>
          <a:srcRect l="14955" r="14955"/>
          <a:stretch/>
        </p:blipFill>
        <p:spPr>
          <a:xfrm>
            <a:off x="2914168" y="1319873"/>
            <a:ext cx="1852966" cy="17488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50519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a:extLst>
              <a:ext uri="{FF2B5EF4-FFF2-40B4-BE49-F238E27FC236}">
                <a16:creationId xmlns:a16="http://schemas.microsoft.com/office/drawing/2014/main" id="{0F33D091-17C8-B24C-5953-E0E7D39100FC}"/>
              </a:ext>
            </a:extLst>
          </p:cNvPr>
          <p:cNvSpPr/>
          <p:nvPr/>
        </p:nvSpPr>
        <p:spPr>
          <a:xfrm flipV="1">
            <a:off x="0" y="1578158"/>
            <a:ext cx="7556500" cy="26015"/>
          </a:xfrm>
          <a:prstGeom prst="line">
            <a:avLst/>
          </a:prstGeom>
          <a:ln w="19050" cap="flat">
            <a:solidFill>
              <a:srgbClr val="222221"/>
            </a:solidFill>
            <a:prstDash val="solid"/>
            <a:headEnd type="none" w="sm" len="sm"/>
            <a:tailEnd type="none" w="sm" len="sm"/>
          </a:ln>
        </p:spPr>
        <p:txBody>
          <a:bodyPr/>
          <a:lstStyle/>
          <a:p>
            <a:endParaRPr lang="en-US"/>
          </a:p>
        </p:txBody>
      </p:sp>
      <p:sp>
        <p:nvSpPr>
          <p:cNvPr id="6" name="AutoShape 2">
            <a:extLst>
              <a:ext uri="{FF2B5EF4-FFF2-40B4-BE49-F238E27FC236}">
                <a16:creationId xmlns:a16="http://schemas.microsoft.com/office/drawing/2014/main" id="{84318471-2392-DDF4-F76C-856D43D72CBB}"/>
              </a:ext>
            </a:extLst>
          </p:cNvPr>
          <p:cNvSpPr/>
          <p:nvPr/>
        </p:nvSpPr>
        <p:spPr>
          <a:xfrm>
            <a:off x="1" y="9752804"/>
            <a:ext cx="7556500" cy="0"/>
          </a:xfrm>
          <a:prstGeom prst="line">
            <a:avLst/>
          </a:prstGeom>
          <a:ln w="57150" cap="flat">
            <a:solidFill>
              <a:srgbClr val="000000"/>
            </a:solidFill>
            <a:prstDash val="solid"/>
            <a:headEnd type="none" w="sm" len="sm"/>
            <a:tailEnd type="none" w="sm" len="sm"/>
          </a:ln>
        </p:spPr>
        <p:txBody>
          <a:bodyPr/>
          <a:lstStyle/>
          <a:p>
            <a:endParaRPr lang="en-US"/>
          </a:p>
        </p:txBody>
      </p:sp>
      <p:sp>
        <p:nvSpPr>
          <p:cNvPr id="7" name="TextBox 6">
            <a:extLst>
              <a:ext uri="{FF2B5EF4-FFF2-40B4-BE49-F238E27FC236}">
                <a16:creationId xmlns:a16="http://schemas.microsoft.com/office/drawing/2014/main" id="{FA625BEE-C1DC-3C34-2768-0C7BC1906106}"/>
              </a:ext>
            </a:extLst>
          </p:cNvPr>
          <p:cNvSpPr txBox="1"/>
          <p:nvPr/>
        </p:nvSpPr>
        <p:spPr>
          <a:xfrm>
            <a:off x="1120195" y="9779714"/>
            <a:ext cx="5440913" cy="646331"/>
          </a:xfrm>
          <a:prstGeom prst="rect">
            <a:avLst/>
          </a:prstGeom>
          <a:noFill/>
        </p:spPr>
        <p:txBody>
          <a:bodyPr wrap="none" rtlCol="0">
            <a:spAutoFit/>
          </a:bodyPr>
          <a:lstStyle/>
          <a:p>
            <a:r>
              <a:rPr lang="en-IN" sz="3600" dirty="0">
                <a:latin typeface="Engravers' Old English BT Bold" panose="020B0604020202020204" charset="0"/>
              </a:rPr>
              <a:t>The Sandeepni Chronicle</a:t>
            </a:r>
          </a:p>
        </p:txBody>
      </p:sp>
      <p:sp>
        <p:nvSpPr>
          <p:cNvPr id="9" name="AutoShape 4">
            <a:extLst>
              <a:ext uri="{FF2B5EF4-FFF2-40B4-BE49-F238E27FC236}">
                <a16:creationId xmlns:a16="http://schemas.microsoft.com/office/drawing/2014/main" id="{37FC8E44-5DBB-23A8-F06D-F3EB43E6F4B8}"/>
              </a:ext>
            </a:extLst>
          </p:cNvPr>
          <p:cNvSpPr/>
          <p:nvPr/>
        </p:nvSpPr>
        <p:spPr>
          <a:xfrm flipV="1">
            <a:off x="13934" y="70698"/>
            <a:ext cx="7558337" cy="25079"/>
          </a:xfrm>
          <a:prstGeom prst="line">
            <a:avLst/>
          </a:prstGeom>
          <a:ln w="19050" cap="flat">
            <a:solidFill>
              <a:srgbClr val="222221"/>
            </a:solidFill>
            <a:prstDash val="solid"/>
            <a:headEnd type="none" w="sm" len="sm"/>
            <a:tailEnd type="none" w="sm" len="sm"/>
          </a:ln>
        </p:spPr>
        <p:txBody>
          <a:bodyPr/>
          <a:lstStyle/>
          <a:p>
            <a:endParaRPr lang="en-IN" dirty="0"/>
          </a:p>
        </p:txBody>
      </p:sp>
      <p:sp>
        <p:nvSpPr>
          <p:cNvPr id="11" name="AutoShape 2">
            <a:extLst>
              <a:ext uri="{FF2B5EF4-FFF2-40B4-BE49-F238E27FC236}">
                <a16:creationId xmlns:a16="http://schemas.microsoft.com/office/drawing/2014/main" id="{D4BBCE7D-EDA2-62CA-8F5E-0B99EE4DC931}"/>
              </a:ext>
            </a:extLst>
          </p:cNvPr>
          <p:cNvSpPr/>
          <p:nvPr/>
        </p:nvSpPr>
        <p:spPr>
          <a:xfrm flipV="1">
            <a:off x="-23283" y="10452954"/>
            <a:ext cx="7579783" cy="50266"/>
          </a:xfrm>
          <a:prstGeom prst="line">
            <a:avLst/>
          </a:prstGeom>
          <a:ln w="57150" cap="flat">
            <a:solidFill>
              <a:srgbClr val="000000"/>
            </a:solidFill>
            <a:prstDash val="solid"/>
            <a:headEnd type="none" w="sm" len="sm"/>
            <a:tailEnd type="none" w="sm" len="sm"/>
          </a:ln>
        </p:spPr>
        <p:txBody>
          <a:bodyPr/>
          <a:lstStyle/>
          <a:p>
            <a:endParaRPr lang="en-US"/>
          </a:p>
        </p:txBody>
      </p:sp>
      <p:sp>
        <p:nvSpPr>
          <p:cNvPr id="18" name="TextBox 17">
            <a:extLst>
              <a:ext uri="{FF2B5EF4-FFF2-40B4-BE49-F238E27FC236}">
                <a16:creationId xmlns:a16="http://schemas.microsoft.com/office/drawing/2014/main" id="{3C06D94E-2822-327A-199C-B15B138CAEA8}"/>
              </a:ext>
            </a:extLst>
          </p:cNvPr>
          <p:cNvSpPr txBox="1"/>
          <p:nvPr/>
        </p:nvSpPr>
        <p:spPr>
          <a:xfrm>
            <a:off x="473273" y="130198"/>
            <a:ext cx="6734755" cy="1070934"/>
          </a:xfrm>
          <a:prstGeom prst="rect">
            <a:avLst/>
          </a:prstGeom>
          <a:noFill/>
        </p:spPr>
        <p:txBody>
          <a:bodyPr wrap="square">
            <a:spAutoFit/>
          </a:bodyPr>
          <a:lstStyle/>
          <a:p>
            <a:pPr algn="ctr">
              <a:lnSpc>
                <a:spcPct val="107000"/>
              </a:lnSpc>
              <a:spcAft>
                <a:spcPts val="800"/>
              </a:spcAft>
            </a:pPr>
            <a:r>
              <a:rPr lang="en-IN" sz="3600" b="1" dirty="0">
                <a:latin typeface="Times New Roman" panose="02020603050405020304" pitchFamily="18" charset="0"/>
                <a:ea typeface="Calibri" panose="020F0502020204030204" pitchFamily="34" charset="0"/>
                <a:cs typeface="Times New Roman" panose="02020603050405020304" pitchFamily="18" charset="0"/>
              </a:rPr>
              <a:t>Book Review</a:t>
            </a:r>
          </a:p>
          <a:p>
            <a:pPr algn="ctr">
              <a:lnSpc>
                <a:spcPct val="107000"/>
              </a:lnSpc>
              <a:spcAft>
                <a:spcPts val="800"/>
              </a:spcAft>
            </a:pPr>
            <a:r>
              <a:rPr lang="en-IN" b="1" dirty="0"/>
              <a:t>"Start with </a:t>
            </a:r>
            <a:r>
              <a:rPr lang="en-IN" b="1" dirty="0" err="1"/>
              <a:t>Why"by</a:t>
            </a:r>
            <a:r>
              <a:rPr lang="en-IN" b="1" dirty="0"/>
              <a:t> Simon Sinek </a:t>
            </a:r>
            <a:endParaRPr lang="en-IN" sz="18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AutoShape 4">
            <a:extLst>
              <a:ext uri="{FF2B5EF4-FFF2-40B4-BE49-F238E27FC236}">
                <a16:creationId xmlns:a16="http://schemas.microsoft.com/office/drawing/2014/main" id="{1DB1173E-F704-90AC-9C8A-8E795A0EDF47}"/>
              </a:ext>
            </a:extLst>
          </p:cNvPr>
          <p:cNvSpPr/>
          <p:nvPr/>
        </p:nvSpPr>
        <p:spPr>
          <a:xfrm flipV="1">
            <a:off x="15771" y="1255929"/>
            <a:ext cx="7556500" cy="26015"/>
          </a:xfrm>
          <a:prstGeom prst="line">
            <a:avLst/>
          </a:prstGeom>
          <a:ln w="19050" cap="flat">
            <a:solidFill>
              <a:srgbClr val="222221"/>
            </a:solidFill>
            <a:prstDash val="solid"/>
            <a:headEnd type="none" w="sm" len="sm"/>
            <a:tailEnd type="none" w="sm" len="sm"/>
          </a:ln>
        </p:spPr>
        <p:txBody>
          <a:bodyPr/>
          <a:lstStyle/>
          <a:p>
            <a:pPr algn="ctr">
              <a:lnSpc>
                <a:spcPct val="107000"/>
              </a:lnSpc>
              <a:spcAft>
                <a:spcPts val="800"/>
              </a:spcAft>
            </a:pPr>
            <a:r>
              <a:rPr lang="en-IN" sz="1800" b="1" dirty="0">
                <a:latin typeface="Times New Roman" panose="02020603050405020304" pitchFamily="18" charset="0"/>
                <a:ea typeface="Calibri" panose="020F0502020204030204" pitchFamily="34" charset="0"/>
                <a:cs typeface="Times New Roman" panose="02020603050405020304" pitchFamily="18" charset="0"/>
              </a:rPr>
              <a:t> </a:t>
            </a: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AC057054-ED56-8922-5569-A5516BCCE56A}"/>
              </a:ext>
            </a:extLst>
          </p:cNvPr>
          <p:cNvSpPr txBox="1"/>
          <p:nvPr/>
        </p:nvSpPr>
        <p:spPr>
          <a:xfrm>
            <a:off x="2672586" y="1255929"/>
            <a:ext cx="3124200" cy="338554"/>
          </a:xfrm>
          <a:prstGeom prst="rect">
            <a:avLst/>
          </a:prstGeom>
          <a:noFill/>
        </p:spPr>
        <p:txBody>
          <a:bodyPr wrap="square" rtlCol="0">
            <a:spAutoFit/>
          </a:bodyPr>
          <a:lstStyle/>
          <a:p>
            <a:r>
              <a:rPr lang="en-US" sz="1600" b="1" dirty="0"/>
              <a:t>By:-  Aryan Sharma ( XI Science)</a:t>
            </a:r>
            <a:endParaRPr lang="en-IN" sz="1600" dirty="0"/>
          </a:p>
        </p:txBody>
      </p:sp>
      <p:sp>
        <p:nvSpPr>
          <p:cNvPr id="10" name="TextBox 9">
            <a:extLst>
              <a:ext uri="{FF2B5EF4-FFF2-40B4-BE49-F238E27FC236}">
                <a16:creationId xmlns:a16="http://schemas.microsoft.com/office/drawing/2014/main" id="{E1B8DD63-A5D8-8F85-5661-CD6C8CAAEFCC}"/>
              </a:ext>
            </a:extLst>
          </p:cNvPr>
          <p:cNvSpPr txBox="1"/>
          <p:nvPr/>
        </p:nvSpPr>
        <p:spPr>
          <a:xfrm>
            <a:off x="273050" y="3005102"/>
            <a:ext cx="6768389" cy="6666890"/>
          </a:xfrm>
          <a:prstGeom prst="rect">
            <a:avLst/>
          </a:prstGeom>
          <a:noFill/>
        </p:spPr>
        <p:txBody>
          <a:bodyPr wrap="square" rtlCol="0">
            <a:spAutoFit/>
          </a:bodyPr>
          <a:lstStyle/>
          <a:p>
            <a:pPr algn="just">
              <a:lnSpc>
                <a:spcPct val="107000"/>
              </a:lnSpc>
              <a:spcAft>
                <a:spcPts val="800"/>
              </a:spcAft>
            </a:pP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Carol S. Dweck's </a:t>
            </a:r>
            <a:r>
              <a:rPr lang="en-IN" sz="1100" i="1" kern="100" dirty="0">
                <a:effectLst/>
                <a:latin typeface="Times New Roman" panose="02020603050405020304" pitchFamily="18" charset="0"/>
                <a:ea typeface="Calibri" panose="020F0502020204030204" pitchFamily="34" charset="0"/>
                <a:cs typeface="Times New Roman" panose="02020603050405020304" pitchFamily="18" charset="0"/>
              </a:rPr>
              <a:t>Mindset: The New Psychology of Success</a:t>
            </a: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 is a transformative book that delves into the power of our beliefs about intelligence, ability, and potential. Dweck, a renowned psychologist, introduces the concept of two primary mindsets—</a:t>
            </a: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fixed mindset</a:t>
            </a: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growth mindset</a:t>
            </a: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—and explores how these perspectives shape our lives.</a:t>
            </a:r>
          </a:p>
          <a:p>
            <a:pPr algn="just">
              <a:lnSpc>
                <a:spcPct val="107000"/>
              </a:lnSpc>
              <a:spcAft>
                <a:spcPts val="800"/>
              </a:spcAft>
            </a:pP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Key Ideas</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Fixed Mindset</a:t>
            </a: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 Individuals with a fixed mindset believe their abilities and intelligence are static traits. They tend to avoid challenges, fear failure, and shy away from effort, as these might expose their perceived inadequacies.</a:t>
            </a:r>
          </a:p>
          <a:p>
            <a:pPr marL="342900" lvl="0" indent="-342900" algn="just">
              <a:lnSpc>
                <a:spcPct val="107000"/>
              </a:lnSpc>
              <a:spcAft>
                <a:spcPts val="800"/>
              </a:spcAft>
              <a:buFont typeface="+mj-lt"/>
              <a:buAutoNum type="arabicPeriod"/>
              <a:tabLst>
                <a:tab pos="457200" algn="l"/>
              </a:tabLst>
            </a:pP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Growth Mindset</a:t>
            </a: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 In contrast, those with a growth mindset view intelligence and abilities as qualities that can be developed through effort, learning, and perseverance. They embrace challenges, see failures as opportunities for growth, and value effort as a path to mastery.</a:t>
            </a:r>
          </a:p>
          <a:p>
            <a:pPr marL="342900" lvl="0" indent="-342900" algn="just">
              <a:lnSpc>
                <a:spcPct val="107000"/>
              </a:lnSpc>
              <a:spcAft>
                <a:spcPts val="800"/>
              </a:spcAft>
              <a:buFont typeface="+mj-lt"/>
              <a:buAutoNum type="arabicPeriod"/>
              <a:tabLst>
                <a:tab pos="457200" algn="l"/>
              </a:tabLst>
            </a:pP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Application Across Life</a:t>
            </a: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In </a:t>
            </a: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education</a:t>
            </a: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 Dweck demonstrates how fostering a growth mindset can help students achieve greater academic success by embracing challenges and valuing effort over innate ability.</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In </a:t>
            </a: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business</a:t>
            </a: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 she explains how leaders with a growth mindset build more resilient and innovative organizations.</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In </a:t>
            </a: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personal relationships</a:t>
            </a: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 she illustrates how adopting a growth mindset can lead to healthier, more fulfilling interactions.</a:t>
            </a:r>
          </a:p>
          <a:p>
            <a:pPr algn="just">
              <a:lnSpc>
                <a:spcPct val="107000"/>
              </a:lnSpc>
              <a:spcAft>
                <a:spcPts val="800"/>
              </a:spcAft>
            </a:pP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Strengths</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Practical Examples</a:t>
            </a: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 The book is rich with real-life examples, from classrooms to boardrooms, illustrating the transformative power of mindset shifts.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Actionable Insights</a:t>
            </a: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 Dweck provides practical advice on how to cultivate a growth mindset, making it accessible for readers to apply in their own lives.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Universality</a:t>
            </a: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 The concepts are relevant to people of all ages, professions, and walks of life, making it a powerful resource for personal and professional growth.</a:t>
            </a:r>
          </a:p>
          <a:p>
            <a:pPr algn="just">
              <a:lnSpc>
                <a:spcPct val="107000"/>
              </a:lnSpc>
              <a:spcAft>
                <a:spcPts val="800"/>
              </a:spcAft>
            </a:pP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Conclusion</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IN" sz="1100" i="1" kern="100" dirty="0">
                <a:effectLst/>
                <a:latin typeface="Times New Roman" panose="02020603050405020304" pitchFamily="18" charset="0"/>
                <a:ea typeface="Calibri" panose="020F0502020204030204" pitchFamily="34" charset="0"/>
                <a:cs typeface="Times New Roman" panose="02020603050405020304" pitchFamily="18" charset="0"/>
              </a:rPr>
              <a:t>Mindset: The New Psychology of Success</a:t>
            </a: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 is a must-read for anyone looking to unlock their potential and embrace a life of growth and learning. Dweck’s work is both inspiring and practical, offering tools to reframe challenges and foster resilience. Whether you're a student, educator, parent, or professional, this book offers invaluable insights to help you thrive in every aspect of life.</a:t>
            </a:r>
          </a:p>
        </p:txBody>
      </p:sp>
      <p:pic>
        <p:nvPicPr>
          <p:cNvPr id="14" name="Picture 13">
            <a:extLst>
              <a:ext uri="{FF2B5EF4-FFF2-40B4-BE49-F238E27FC236}">
                <a16:creationId xmlns:a16="http://schemas.microsoft.com/office/drawing/2014/main" id="{406ED60E-52B2-AA4A-6F0C-55C4F8A7552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902291" y="1736170"/>
            <a:ext cx="1714160" cy="11881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29520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A3C688-FC53-FC61-498C-C5936045479E}"/>
              </a:ext>
            </a:extLst>
          </p:cNvPr>
          <p:cNvSpPr txBox="1"/>
          <p:nvPr/>
        </p:nvSpPr>
        <p:spPr>
          <a:xfrm>
            <a:off x="730250" y="10190248"/>
            <a:ext cx="7054850" cy="584775"/>
          </a:xfrm>
          <a:prstGeom prst="rect">
            <a:avLst/>
          </a:prstGeom>
          <a:noFill/>
        </p:spPr>
        <p:txBody>
          <a:bodyPr wrap="square" rtlCol="0">
            <a:spAutoFit/>
          </a:bodyPr>
          <a:lstStyle/>
          <a:p>
            <a:r>
              <a:rPr lang="en-US" sz="3200" b="1" dirty="0">
                <a:solidFill>
                  <a:srgbClr val="FF0000"/>
                </a:solidFill>
                <a:latin typeface="Algerian" panose="04020705040A02060702" pitchFamily="82" charset="0"/>
              </a:rPr>
              <a:t>BY:- ART &amp; CRAFT DEPARTMENT </a:t>
            </a:r>
            <a:endParaRPr lang="en-IN" sz="3200" b="1" dirty="0">
              <a:solidFill>
                <a:srgbClr val="FF0000"/>
              </a:solidFill>
              <a:latin typeface="Algerian" panose="04020705040A02060702" pitchFamily="82" charset="0"/>
            </a:endParaRPr>
          </a:p>
        </p:txBody>
      </p:sp>
      <p:pic>
        <p:nvPicPr>
          <p:cNvPr id="6" name="Picture 5">
            <a:extLst>
              <a:ext uri="{FF2B5EF4-FFF2-40B4-BE49-F238E27FC236}">
                <a16:creationId xmlns:a16="http://schemas.microsoft.com/office/drawing/2014/main" id="{156F6699-0942-88A8-3B87-75EEEEFAD6D3}"/>
              </a:ext>
            </a:extLst>
          </p:cNvPr>
          <p:cNvPicPr>
            <a:picLocks noChangeAspect="1"/>
          </p:cNvPicPr>
          <p:nvPr/>
        </p:nvPicPr>
        <p:blipFill>
          <a:blip r:embed="rId2">
            <a:extLst>
              <a:ext uri="{28A0092B-C50C-407E-A947-70E740481C1C}">
                <a14:useLocalDpi xmlns:a14="http://schemas.microsoft.com/office/drawing/2010/main" val="0"/>
              </a:ext>
            </a:extLst>
          </a:blip>
          <a:srcRect l="3789" r="3789"/>
          <a:stretch/>
        </p:blipFill>
        <p:spPr>
          <a:xfrm>
            <a:off x="0" y="0"/>
            <a:ext cx="7556499" cy="10188332"/>
          </a:xfrm>
          <a:prstGeom prst="rect">
            <a:avLst/>
          </a:prstGeom>
        </p:spPr>
      </p:pic>
    </p:spTree>
    <p:extLst>
      <p:ext uri="{BB962C8B-B14F-4D97-AF65-F5344CB8AC3E}">
        <p14:creationId xmlns:p14="http://schemas.microsoft.com/office/powerpoint/2010/main" val="1085709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5D283F-3FE9-EDE4-75C3-DD0DF71EA249}"/>
              </a:ext>
            </a:extLst>
          </p:cNvPr>
          <p:cNvPicPr>
            <a:picLocks noChangeAspect="1"/>
          </p:cNvPicPr>
          <p:nvPr/>
        </p:nvPicPr>
        <p:blipFill>
          <a:blip r:embed="rId2">
            <a:extLst>
              <a:ext uri="{28A0092B-C50C-407E-A947-70E740481C1C}">
                <a14:useLocalDpi xmlns:a14="http://schemas.microsoft.com/office/drawing/2010/main" val="0"/>
              </a:ext>
            </a:extLst>
          </a:blip>
          <a:srcRect l="416" r="416"/>
          <a:stretch/>
        </p:blipFill>
        <p:spPr>
          <a:xfrm>
            <a:off x="38129" y="0"/>
            <a:ext cx="7518371" cy="10604500"/>
          </a:xfrm>
          <a:prstGeom prst="rect">
            <a:avLst/>
          </a:prstGeom>
        </p:spPr>
      </p:pic>
    </p:spTree>
    <p:extLst>
      <p:ext uri="{BB962C8B-B14F-4D97-AF65-F5344CB8AC3E}">
        <p14:creationId xmlns:p14="http://schemas.microsoft.com/office/powerpoint/2010/main" val="309120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a:extLst>
              <a:ext uri="{FF2B5EF4-FFF2-40B4-BE49-F238E27FC236}">
                <a16:creationId xmlns:a16="http://schemas.microsoft.com/office/drawing/2014/main" id="{0F33D091-17C8-B24C-5953-E0E7D39100FC}"/>
              </a:ext>
            </a:extLst>
          </p:cNvPr>
          <p:cNvSpPr/>
          <p:nvPr/>
        </p:nvSpPr>
        <p:spPr>
          <a:xfrm>
            <a:off x="0" y="905039"/>
            <a:ext cx="7584768" cy="0"/>
          </a:xfrm>
          <a:prstGeom prst="line">
            <a:avLst/>
          </a:prstGeom>
          <a:ln w="19050" cap="flat">
            <a:solidFill>
              <a:srgbClr val="222221"/>
            </a:solidFill>
            <a:prstDash val="solid"/>
            <a:headEnd type="none" w="sm" len="sm"/>
            <a:tailEnd type="none" w="sm" len="sm"/>
          </a:ln>
        </p:spPr>
        <p:txBody>
          <a:bodyPr/>
          <a:lstStyle/>
          <a:p>
            <a:endParaRPr lang="en-US"/>
          </a:p>
        </p:txBody>
      </p:sp>
      <p:sp>
        <p:nvSpPr>
          <p:cNvPr id="6" name="AutoShape 2">
            <a:extLst>
              <a:ext uri="{FF2B5EF4-FFF2-40B4-BE49-F238E27FC236}">
                <a16:creationId xmlns:a16="http://schemas.microsoft.com/office/drawing/2014/main" id="{84318471-2392-DDF4-F76C-856D43D72CBB}"/>
              </a:ext>
            </a:extLst>
          </p:cNvPr>
          <p:cNvSpPr/>
          <p:nvPr/>
        </p:nvSpPr>
        <p:spPr>
          <a:xfrm>
            <a:off x="1" y="9752803"/>
            <a:ext cx="7556500" cy="13247"/>
          </a:xfrm>
          <a:prstGeom prst="line">
            <a:avLst/>
          </a:prstGeom>
          <a:ln w="57150" cap="flat">
            <a:solidFill>
              <a:srgbClr val="000000"/>
            </a:solidFill>
            <a:prstDash val="solid"/>
            <a:headEnd type="none" w="sm" len="sm"/>
            <a:tailEnd type="none" w="sm" len="sm"/>
          </a:ln>
        </p:spPr>
        <p:txBody>
          <a:bodyPr/>
          <a:lstStyle/>
          <a:p>
            <a:endParaRPr lang="en-US" dirty="0"/>
          </a:p>
        </p:txBody>
      </p:sp>
      <p:sp>
        <p:nvSpPr>
          <p:cNvPr id="7" name="TextBox 6">
            <a:extLst>
              <a:ext uri="{FF2B5EF4-FFF2-40B4-BE49-F238E27FC236}">
                <a16:creationId xmlns:a16="http://schemas.microsoft.com/office/drawing/2014/main" id="{FA625BEE-C1DC-3C34-2768-0C7BC1906106}"/>
              </a:ext>
            </a:extLst>
          </p:cNvPr>
          <p:cNvSpPr txBox="1"/>
          <p:nvPr/>
        </p:nvSpPr>
        <p:spPr>
          <a:xfrm>
            <a:off x="1120195" y="9779714"/>
            <a:ext cx="5440913" cy="646331"/>
          </a:xfrm>
          <a:prstGeom prst="rect">
            <a:avLst/>
          </a:prstGeom>
          <a:noFill/>
        </p:spPr>
        <p:txBody>
          <a:bodyPr wrap="none" rtlCol="0">
            <a:spAutoFit/>
          </a:bodyPr>
          <a:lstStyle/>
          <a:p>
            <a:r>
              <a:rPr lang="en-IN" sz="3600" dirty="0">
                <a:latin typeface="Engravers' Old English BT Bold" panose="020B0604020202020204" charset="0"/>
              </a:rPr>
              <a:t>The Sandeepni Chronicle</a:t>
            </a:r>
          </a:p>
        </p:txBody>
      </p:sp>
      <p:sp>
        <p:nvSpPr>
          <p:cNvPr id="9" name="AutoShape 4">
            <a:extLst>
              <a:ext uri="{FF2B5EF4-FFF2-40B4-BE49-F238E27FC236}">
                <a16:creationId xmlns:a16="http://schemas.microsoft.com/office/drawing/2014/main" id="{37FC8E44-5DBB-23A8-F06D-F3EB43E6F4B8}"/>
              </a:ext>
            </a:extLst>
          </p:cNvPr>
          <p:cNvSpPr/>
          <p:nvPr/>
        </p:nvSpPr>
        <p:spPr>
          <a:xfrm>
            <a:off x="16531" y="182185"/>
            <a:ext cx="7568238" cy="21241"/>
          </a:xfrm>
          <a:prstGeom prst="line">
            <a:avLst/>
          </a:prstGeom>
          <a:ln w="19050" cap="flat">
            <a:solidFill>
              <a:srgbClr val="222221"/>
            </a:solidFill>
            <a:prstDash val="solid"/>
            <a:headEnd type="none" w="sm" len="sm"/>
            <a:tailEnd type="none" w="sm" len="sm"/>
          </a:ln>
        </p:spPr>
        <p:txBody>
          <a:bodyPr/>
          <a:lstStyle/>
          <a:p>
            <a:endParaRPr lang="en-IN" dirty="0"/>
          </a:p>
        </p:txBody>
      </p:sp>
      <p:sp>
        <p:nvSpPr>
          <p:cNvPr id="11" name="AutoShape 2">
            <a:extLst>
              <a:ext uri="{FF2B5EF4-FFF2-40B4-BE49-F238E27FC236}">
                <a16:creationId xmlns:a16="http://schemas.microsoft.com/office/drawing/2014/main" id="{D4BBCE7D-EDA2-62CA-8F5E-0B99EE4DC931}"/>
              </a:ext>
            </a:extLst>
          </p:cNvPr>
          <p:cNvSpPr/>
          <p:nvPr/>
        </p:nvSpPr>
        <p:spPr>
          <a:xfrm flipV="1">
            <a:off x="-23283" y="10489974"/>
            <a:ext cx="7579783" cy="13246"/>
          </a:xfrm>
          <a:prstGeom prst="line">
            <a:avLst/>
          </a:prstGeom>
          <a:ln w="57150" cap="flat">
            <a:solidFill>
              <a:srgbClr val="000000"/>
            </a:solidFill>
            <a:prstDash val="solid"/>
            <a:headEnd type="none" w="sm" len="sm"/>
            <a:tailEnd type="none" w="sm" len="sm"/>
          </a:ln>
        </p:spPr>
        <p:txBody>
          <a:bodyPr/>
          <a:lstStyle/>
          <a:p>
            <a:endParaRPr lang="en-US"/>
          </a:p>
        </p:txBody>
      </p:sp>
      <p:sp>
        <p:nvSpPr>
          <p:cNvPr id="18" name="TextBox 17">
            <a:extLst>
              <a:ext uri="{FF2B5EF4-FFF2-40B4-BE49-F238E27FC236}">
                <a16:creationId xmlns:a16="http://schemas.microsoft.com/office/drawing/2014/main" id="{3C06D94E-2822-327A-199C-B15B138CAEA8}"/>
              </a:ext>
            </a:extLst>
          </p:cNvPr>
          <p:cNvSpPr txBox="1"/>
          <p:nvPr/>
        </p:nvSpPr>
        <p:spPr>
          <a:xfrm>
            <a:off x="107290" y="250139"/>
            <a:ext cx="7328560" cy="584775"/>
          </a:xfrm>
          <a:prstGeom prst="rect">
            <a:avLst/>
          </a:prstGeom>
          <a:noFill/>
        </p:spPr>
        <p:txBody>
          <a:bodyPr wrap="square">
            <a:spAutoFit/>
          </a:bodyPr>
          <a:lstStyle/>
          <a:p>
            <a:pPr algn="ctr"/>
            <a:r>
              <a:rPr lang="en-IN" sz="3200" b="1" dirty="0">
                <a:latin typeface="Times New Roman" panose="02020603050405020304" pitchFamily="18" charset="0"/>
                <a:cs typeface="Times New Roman" panose="02020603050405020304" pitchFamily="18" charset="0"/>
              </a:rPr>
              <a:t>FIRST LOOK</a:t>
            </a:r>
            <a:endParaRPr lang="en-US" sz="3200" b="1" dirty="0">
              <a:latin typeface="Times New Roman" panose="02020603050405020304" pitchFamily="18" charset="0"/>
              <a:cs typeface="Times New Roman" panose="02020603050405020304" pitchFamily="18" charset="0"/>
            </a:endParaRPr>
          </a:p>
        </p:txBody>
      </p:sp>
      <p:sp>
        <p:nvSpPr>
          <p:cNvPr id="2" name="AutoShape 4">
            <a:extLst>
              <a:ext uri="{FF2B5EF4-FFF2-40B4-BE49-F238E27FC236}">
                <a16:creationId xmlns:a16="http://schemas.microsoft.com/office/drawing/2014/main" id="{FF2902D7-A09C-CCD3-3062-B814C11B2CFD}"/>
              </a:ext>
            </a:extLst>
          </p:cNvPr>
          <p:cNvSpPr/>
          <p:nvPr/>
        </p:nvSpPr>
        <p:spPr>
          <a:xfrm>
            <a:off x="0" y="1231900"/>
            <a:ext cx="7584768" cy="0"/>
          </a:xfrm>
          <a:prstGeom prst="line">
            <a:avLst/>
          </a:prstGeom>
          <a:ln w="19050" cap="flat">
            <a:solidFill>
              <a:srgbClr val="222221"/>
            </a:solidFill>
            <a:prstDash val="solid"/>
            <a:headEnd type="none" w="sm" len="sm"/>
            <a:tailEnd type="none" w="sm" len="sm"/>
          </a:ln>
        </p:spPr>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5" name="TextBox 4">
            <a:extLst>
              <a:ext uri="{FF2B5EF4-FFF2-40B4-BE49-F238E27FC236}">
                <a16:creationId xmlns:a16="http://schemas.microsoft.com/office/drawing/2014/main" id="{12170E52-AD28-534C-E262-51DCB837CD3D}"/>
              </a:ext>
            </a:extLst>
          </p:cNvPr>
          <p:cNvSpPr txBox="1"/>
          <p:nvPr/>
        </p:nvSpPr>
        <p:spPr>
          <a:xfrm>
            <a:off x="1120195" y="825663"/>
            <a:ext cx="6216650" cy="399405"/>
          </a:xfrm>
          <a:prstGeom prst="rect">
            <a:avLst/>
          </a:prstGeom>
          <a:noFill/>
        </p:spPr>
        <p:txBody>
          <a:bodyPr wrap="square">
            <a:spAutoFit/>
          </a:bodyPr>
          <a:lstStyle/>
          <a:p>
            <a:pPr>
              <a:lnSpc>
                <a:spcPct val="107000"/>
              </a:lnSpc>
              <a:spcAft>
                <a:spcPts val="800"/>
              </a:spcAft>
            </a:pPr>
            <a:r>
              <a:rPr lang="en-IN" sz="2000" b="1" kern="100" dirty="0">
                <a:effectLst/>
                <a:latin typeface="Times New Roman" panose="02020603050405020304" pitchFamily="18" charset="0"/>
                <a:ea typeface="Calibri" panose="020F0502020204030204" pitchFamily="34" charset="0"/>
                <a:cs typeface="Times New Roman" panose="02020603050405020304" pitchFamily="18" charset="0"/>
              </a:rPr>
              <a:t>Impact of Social Media on Mental Health of Students</a:t>
            </a:r>
          </a:p>
        </p:txBody>
      </p:sp>
      <p:pic>
        <p:nvPicPr>
          <p:cNvPr id="13" name="Picture 12">
            <a:extLst>
              <a:ext uri="{FF2B5EF4-FFF2-40B4-BE49-F238E27FC236}">
                <a16:creationId xmlns:a16="http://schemas.microsoft.com/office/drawing/2014/main" id="{6D45366F-6AF4-5D84-F440-E83B5C2082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242" t="19279" r="6319"/>
          <a:stretch/>
        </p:blipFill>
        <p:spPr>
          <a:xfrm>
            <a:off x="2863850" y="1357827"/>
            <a:ext cx="1704772" cy="1113172"/>
          </a:xfrm>
          <a:prstGeom prst="rect">
            <a:avLst/>
          </a:prstGeom>
          <a:ln w="88900" cap="sq" cmpd="thickThin">
            <a:solidFill>
              <a:srgbClr val="000000"/>
            </a:solidFill>
            <a:prstDash val="solid"/>
            <a:miter lim="800000"/>
          </a:ln>
          <a:effectLst>
            <a:innerShdw blurRad="76200">
              <a:srgbClr val="000000"/>
            </a:innerShdw>
          </a:effectLst>
        </p:spPr>
      </p:pic>
      <p:sp>
        <p:nvSpPr>
          <p:cNvPr id="4" name="TextBox 3">
            <a:extLst>
              <a:ext uri="{FF2B5EF4-FFF2-40B4-BE49-F238E27FC236}">
                <a16:creationId xmlns:a16="http://schemas.microsoft.com/office/drawing/2014/main" id="{6FAFC73C-2F53-4721-4F50-586E182F7F88}"/>
              </a:ext>
            </a:extLst>
          </p:cNvPr>
          <p:cNvSpPr txBox="1"/>
          <p:nvPr/>
        </p:nvSpPr>
        <p:spPr>
          <a:xfrm>
            <a:off x="273050" y="2755900"/>
            <a:ext cx="6629400" cy="6487673"/>
          </a:xfrm>
          <a:prstGeom prst="rect">
            <a:avLst/>
          </a:prstGeom>
          <a:noFill/>
        </p:spPr>
        <p:txBody>
          <a:bodyPr wrap="square">
            <a:spAutoFit/>
          </a:bodyPr>
          <a:lstStyle/>
          <a:p>
            <a:pPr algn="just">
              <a:lnSpc>
                <a:spcPct val="107000"/>
              </a:lnSpc>
              <a:spcAft>
                <a:spcPts val="800"/>
              </a:spcAft>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Social media has become an integral part of students' lives, offering platforms for communication, self-expression, and learning. However, its excessive use has raised concerns about its impact on students' mental health. Constant exposure to curated, idealized lifestyles often leads to feelings of inadequacy, anxiety, and depression. For instance, a student comparing their academic performance or social life to others on Instagram might experience self-esteem issues.</a:t>
            </a:r>
          </a:p>
          <a:p>
            <a:pPr algn="just">
              <a:lnSpc>
                <a:spcPct val="107000"/>
              </a:lnSpc>
              <a:spcAft>
                <a:spcPts val="800"/>
              </a:spcAft>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Moreover, the addictive nature of social media can disrupt sleep patterns and reduce focus on academic tasks. Cyberbullying is another serious issue, where negative comments or online harassment can deeply affect a student’s emotional well-being. According to studies, students who spend more than three hours daily on social media are at a higher risk of developing symptoms of anxiety and depression.</a:t>
            </a:r>
          </a:p>
          <a:p>
            <a:pPr algn="just">
              <a:lnSpc>
                <a:spcPct val="107000"/>
              </a:lnSpc>
              <a:spcAft>
                <a:spcPts val="800"/>
              </a:spcAft>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On the positive side, social media can offer support groups and mental health resources, helping students cope with stress. For example, platforms like Reddit and mental health-focused Facebook groups allow students to share experiences and seek advice.</a:t>
            </a:r>
          </a:p>
          <a:p>
            <a:pPr algn="just">
              <a:lnSpc>
                <a:spcPct val="107000"/>
              </a:lnSpc>
              <a:spcAft>
                <a:spcPts val="800"/>
              </a:spcAft>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r>
              <a:rPr lang="en-IN" sz="1400" dirty="0">
                <a:effectLst/>
                <a:latin typeface="Times New Roman" panose="02020603050405020304" pitchFamily="18" charset="0"/>
                <a:ea typeface="Calibri" panose="020F0502020204030204" pitchFamily="34" charset="0"/>
                <a:cs typeface="Times New Roman" panose="02020603050405020304" pitchFamily="18" charset="0"/>
              </a:rPr>
              <a:t>To ensure a healthy balance, students must practice mindful social media usage, set time limits, and focus on building real-life connections alongside their online presence</a:t>
            </a:r>
          </a:p>
          <a:p>
            <a:pPr algn="just"/>
            <a:endParaRPr lang="en-IN" sz="1400" dirty="0">
              <a:latin typeface="Times New Roman" panose="02020603050405020304" pitchFamily="18" charset="0"/>
              <a:cs typeface="Times New Roman" panose="02020603050405020304" pitchFamily="18" charset="0"/>
            </a:endParaRPr>
          </a:p>
          <a:p>
            <a:pPr>
              <a:lnSpc>
                <a:spcPct val="107000"/>
              </a:lnSpc>
              <a:spcAft>
                <a:spcPts val="800"/>
              </a:spcAft>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Enjoy Reading!</a:t>
            </a:r>
          </a:p>
          <a:p>
            <a:pPr>
              <a:lnSpc>
                <a:spcPct val="107000"/>
              </a:lnSpc>
              <a:spcAft>
                <a:spcPts val="800"/>
              </a:spcAft>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Have a progressive and rewarding year ahead.</a:t>
            </a:r>
          </a:p>
          <a:p>
            <a:pPr>
              <a:lnSpc>
                <a:spcPct val="107000"/>
              </a:lnSpc>
              <a:spcAft>
                <a:spcPts val="800"/>
              </a:spcAft>
            </a:pPr>
            <a:r>
              <a:rPr lang="en-IN" sz="1400" kern="100" dirty="0" err="1">
                <a:effectLst/>
                <a:latin typeface="Times New Roman" panose="02020603050405020304" pitchFamily="18" charset="0"/>
                <a:ea typeface="Calibri" panose="020F0502020204030204" pitchFamily="34" charset="0"/>
                <a:cs typeface="Times New Roman" panose="02020603050405020304" pitchFamily="18" charset="0"/>
              </a:rPr>
              <a:t>Dr.</a:t>
            </a: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 Neeraj Mohan Puri</a:t>
            </a:r>
          </a:p>
          <a:p>
            <a:pPr algn="just"/>
            <a:endParaRPr lang="en-IN"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7923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6BDE9-6779-6775-7A45-89E3FBCFD563}"/>
            </a:ext>
          </a:extLst>
        </p:cNvPr>
        <p:cNvGrpSpPr/>
        <p:nvPr/>
      </p:nvGrpSpPr>
      <p:grpSpPr>
        <a:xfrm>
          <a:off x="0" y="0"/>
          <a:ext cx="0" cy="0"/>
          <a:chOff x="0" y="0"/>
          <a:chExt cx="0" cy="0"/>
        </a:xfrm>
      </p:grpSpPr>
      <p:sp>
        <p:nvSpPr>
          <p:cNvPr id="20" name="AutoShape 4">
            <a:extLst>
              <a:ext uri="{FF2B5EF4-FFF2-40B4-BE49-F238E27FC236}">
                <a16:creationId xmlns:a16="http://schemas.microsoft.com/office/drawing/2014/main" id="{3FF0B38B-9798-8A76-EFCF-D3CBB7AEE0D4}"/>
              </a:ext>
            </a:extLst>
          </p:cNvPr>
          <p:cNvSpPr/>
          <p:nvPr/>
        </p:nvSpPr>
        <p:spPr>
          <a:xfrm>
            <a:off x="0" y="905039"/>
            <a:ext cx="7584768" cy="0"/>
          </a:xfrm>
          <a:prstGeom prst="line">
            <a:avLst/>
          </a:prstGeom>
          <a:ln w="19050" cap="flat">
            <a:solidFill>
              <a:srgbClr val="222221"/>
            </a:solidFill>
            <a:prstDash val="solid"/>
            <a:headEnd type="none" w="sm" len="sm"/>
            <a:tailEnd type="none" w="sm" len="sm"/>
          </a:ln>
        </p:spPr>
        <p:txBody>
          <a:bodyPr/>
          <a:lstStyle/>
          <a:p>
            <a:endParaRPr lang="en-US"/>
          </a:p>
        </p:txBody>
      </p:sp>
      <p:sp>
        <p:nvSpPr>
          <p:cNvPr id="6" name="AutoShape 2">
            <a:extLst>
              <a:ext uri="{FF2B5EF4-FFF2-40B4-BE49-F238E27FC236}">
                <a16:creationId xmlns:a16="http://schemas.microsoft.com/office/drawing/2014/main" id="{CB32F9BA-2038-8A1B-3303-FE99BA82C279}"/>
              </a:ext>
            </a:extLst>
          </p:cNvPr>
          <p:cNvSpPr/>
          <p:nvPr/>
        </p:nvSpPr>
        <p:spPr>
          <a:xfrm>
            <a:off x="1" y="9752803"/>
            <a:ext cx="7556500" cy="13247"/>
          </a:xfrm>
          <a:prstGeom prst="line">
            <a:avLst/>
          </a:prstGeom>
          <a:ln w="57150" cap="flat">
            <a:solidFill>
              <a:srgbClr val="000000"/>
            </a:solidFill>
            <a:prstDash val="solid"/>
            <a:headEnd type="none" w="sm" len="sm"/>
            <a:tailEnd type="none" w="sm" len="sm"/>
          </a:ln>
        </p:spPr>
        <p:txBody>
          <a:bodyPr/>
          <a:lstStyle/>
          <a:p>
            <a:endParaRPr lang="en-US" dirty="0"/>
          </a:p>
        </p:txBody>
      </p:sp>
      <p:sp>
        <p:nvSpPr>
          <p:cNvPr id="7" name="TextBox 6">
            <a:extLst>
              <a:ext uri="{FF2B5EF4-FFF2-40B4-BE49-F238E27FC236}">
                <a16:creationId xmlns:a16="http://schemas.microsoft.com/office/drawing/2014/main" id="{57F2B47A-0C4D-7DA8-7770-E0673B74B485}"/>
              </a:ext>
            </a:extLst>
          </p:cNvPr>
          <p:cNvSpPr txBox="1"/>
          <p:nvPr/>
        </p:nvSpPr>
        <p:spPr>
          <a:xfrm>
            <a:off x="1120195" y="9779714"/>
            <a:ext cx="5440913" cy="646331"/>
          </a:xfrm>
          <a:prstGeom prst="rect">
            <a:avLst/>
          </a:prstGeom>
          <a:noFill/>
        </p:spPr>
        <p:txBody>
          <a:bodyPr wrap="none" rtlCol="0">
            <a:spAutoFit/>
          </a:bodyPr>
          <a:lstStyle/>
          <a:p>
            <a:r>
              <a:rPr lang="en-IN" sz="3600" dirty="0">
                <a:latin typeface="Engravers' Old English BT Bold" panose="020B0604020202020204" charset="0"/>
              </a:rPr>
              <a:t>The Sandeepni Chronicle</a:t>
            </a:r>
          </a:p>
        </p:txBody>
      </p:sp>
      <p:sp>
        <p:nvSpPr>
          <p:cNvPr id="9" name="AutoShape 4">
            <a:extLst>
              <a:ext uri="{FF2B5EF4-FFF2-40B4-BE49-F238E27FC236}">
                <a16:creationId xmlns:a16="http://schemas.microsoft.com/office/drawing/2014/main" id="{D4F68665-1614-ECAB-A47E-42993D437E08}"/>
              </a:ext>
            </a:extLst>
          </p:cNvPr>
          <p:cNvSpPr/>
          <p:nvPr/>
        </p:nvSpPr>
        <p:spPr>
          <a:xfrm>
            <a:off x="16531" y="182185"/>
            <a:ext cx="7568238" cy="21241"/>
          </a:xfrm>
          <a:prstGeom prst="line">
            <a:avLst/>
          </a:prstGeom>
          <a:ln w="19050" cap="flat">
            <a:solidFill>
              <a:srgbClr val="222221"/>
            </a:solidFill>
            <a:prstDash val="solid"/>
            <a:headEnd type="none" w="sm" len="sm"/>
            <a:tailEnd type="none" w="sm" len="sm"/>
          </a:ln>
        </p:spPr>
        <p:txBody>
          <a:bodyPr/>
          <a:lstStyle/>
          <a:p>
            <a:endParaRPr lang="en-IN" dirty="0"/>
          </a:p>
        </p:txBody>
      </p:sp>
      <p:sp>
        <p:nvSpPr>
          <p:cNvPr id="11" name="AutoShape 2">
            <a:extLst>
              <a:ext uri="{FF2B5EF4-FFF2-40B4-BE49-F238E27FC236}">
                <a16:creationId xmlns:a16="http://schemas.microsoft.com/office/drawing/2014/main" id="{F3B48F86-B41A-5DFB-F14B-8A61D3A7D04B}"/>
              </a:ext>
            </a:extLst>
          </p:cNvPr>
          <p:cNvSpPr/>
          <p:nvPr/>
        </p:nvSpPr>
        <p:spPr>
          <a:xfrm flipV="1">
            <a:off x="-23283" y="10489974"/>
            <a:ext cx="7579783" cy="13246"/>
          </a:xfrm>
          <a:prstGeom prst="line">
            <a:avLst/>
          </a:prstGeom>
          <a:ln w="57150" cap="flat">
            <a:solidFill>
              <a:srgbClr val="000000"/>
            </a:solidFill>
            <a:prstDash val="solid"/>
            <a:headEnd type="none" w="sm" len="sm"/>
            <a:tailEnd type="none" w="sm" len="sm"/>
          </a:ln>
        </p:spPr>
        <p:txBody>
          <a:bodyPr/>
          <a:lstStyle/>
          <a:p>
            <a:endParaRPr lang="en-US"/>
          </a:p>
        </p:txBody>
      </p:sp>
      <p:sp>
        <p:nvSpPr>
          <p:cNvPr id="18" name="TextBox 17">
            <a:extLst>
              <a:ext uri="{FF2B5EF4-FFF2-40B4-BE49-F238E27FC236}">
                <a16:creationId xmlns:a16="http://schemas.microsoft.com/office/drawing/2014/main" id="{271A98A7-FF70-B4FD-B6C0-20B7D972387C}"/>
              </a:ext>
            </a:extLst>
          </p:cNvPr>
          <p:cNvSpPr txBox="1"/>
          <p:nvPr/>
        </p:nvSpPr>
        <p:spPr>
          <a:xfrm>
            <a:off x="176371" y="352677"/>
            <a:ext cx="7328560" cy="483017"/>
          </a:xfrm>
          <a:prstGeom prst="rect">
            <a:avLst/>
          </a:prstGeom>
          <a:noFill/>
        </p:spPr>
        <p:txBody>
          <a:bodyPr wrap="square">
            <a:spAutoFit/>
          </a:bodyPr>
          <a:lstStyle/>
          <a:p>
            <a:pPr algn="ctr">
              <a:lnSpc>
                <a:spcPct val="115000"/>
              </a:lnSpc>
              <a:spcAft>
                <a:spcPts val="10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Positivity: The Only Path to Greatness</a:t>
            </a:r>
            <a:endParaRPr lang="en-IN"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AutoShape 4">
            <a:extLst>
              <a:ext uri="{FF2B5EF4-FFF2-40B4-BE49-F238E27FC236}">
                <a16:creationId xmlns:a16="http://schemas.microsoft.com/office/drawing/2014/main" id="{D8A115C0-1B70-519A-0F50-0E6053019763}"/>
              </a:ext>
            </a:extLst>
          </p:cNvPr>
          <p:cNvSpPr/>
          <p:nvPr/>
        </p:nvSpPr>
        <p:spPr>
          <a:xfrm>
            <a:off x="0" y="1231900"/>
            <a:ext cx="7584768" cy="0"/>
          </a:xfrm>
          <a:prstGeom prst="line">
            <a:avLst/>
          </a:prstGeom>
          <a:ln w="19050" cap="flat">
            <a:solidFill>
              <a:srgbClr val="222221"/>
            </a:solidFill>
            <a:prstDash val="solid"/>
            <a:headEnd type="none" w="sm" len="sm"/>
            <a:tailEnd type="none" w="sm" len="sm"/>
          </a:ln>
        </p:spPr>
        <p:txBody>
          <a:bodyPr/>
          <a:lstStyle/>
          <a:p>
            <a:pPr algn="ctr">
              <a:lnSpc>
                <a:spcPct val="107000"/>
              </a:lnSpc>
              <a:spcAft>
                <a:spcPts val="800"/>
              </a:spcAft>
            </a:pPr>
            <a:endParaRPr lang="en-IN" sz="1800" kern="100" dirty="0">
              <a:effectLst/>
              <a:latin typeface="Calibri" panose="020F0502020204030204" pitchFamily="34" charset="0"/>
              <a:ea typeface="Calibri" panose="020F0502020204030204" pitchFamily="34" charset="0"/>
              <a:cs typeface="Raavi" panose="020B0502040204020203" pitchFamily="34" charset="0"/>
            </a:endParaRPr>
          </a:p>
        </p:txBody>
      </p:sp>
      <p:sp>
        <p:nvSpPr>
          <p:cNvPr id="5" name="TextBox 4">
            <a:extLst>
              <a:ext uri="{FF2B5EF4-FFF2-40B4-BE49-F238E27FC236}">
                <a16:creationId xmlns:a16="http://schemas.microsoft.com/office/drawing/2014/main" id="{FCF68270-84BC-AAD8-4A69-5D8E61137038}"/>
              </a:ext>
            </a:extLst>
          </p:cNvPr>
          <p:cNvSpPr txBox="1"/>
          <p:nvPr/>
        </p:nvSpPr>
        <p:spPr>
          <a:xfrm>
            <a:off x="349250" y="863096"/>
            <a:ext cx="6477000" cy="390363"/>
          </a:xfrm>
          <a:prstGeom prst="rect">
            <a:avLst/>
          </a:prstGeom>
          <a:noFill/>
        </p:spPr>
        <p:txBody>
          <a:bodyPr wrap="square">
            <a:spAutoFit/>
          </a:bodyPr>
          <a:lstStyle/>
          <a:p>
            <a:pPr algn="ctr">
              <a:lnSpc>
                <a:spcPct val="115000"/>
              </a:lnSpc>
              <a:spcAft>
                <a:spcPts val="1000"/>
              </a:spcAft>
            </a:pPr>
            <a:r>
              <a:rPr lang="en-US" sz="1800" kern="100" dirty="0">
                <a:effectLst/>
                <a:latin typeface="Calibri" panose="020F0502020204030204" pitchFamily="34" charset="0"/>
                <a:ea typeface="Calibri" panose="020F0502020204030204" pitchFamily="34" charset="0"/>
                <a:cs typeface="Mangal" panose="02040503050203030202" pitchFamily="18" charset="0"/>
              </a:rPr>
              <a:t>          </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Ms. Deeksha Bhardwaj ( Vice Principal)</a:t>
            </a:r>
            <a:endParaRPr lang="en-IN" sz="18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6E12660-24FF-5553-AA33-E8231DC43AAD}"/>
              </a:ext>
            </a:extLst>
          </p:cNvPr>
          <p:cNvSpPr txBox="1"/>
          <p:nvPr/>
        </p:nvSpPr>
        <p:spPr>
          <a:xfrm>
            <a:off x="176371" y="2432367"/>
            <a:ext cx="7259479" cy="6863417"/>
          </a:xfrm>
          <a:prstGeom prst="rect">
            <a:avLst/>
          </a:prstGeom>
          <a:noFill/>
        </p:spPr>
        <p:txBody>
          <a:bodyPr wrap="square">
            <a:spAutoFit/>
          </a:bodyPr>
          <a:lstStyle/>
          <a:p>
            <a:pPr algn="just">
              <a:spcAft>
                <a:spcPts val="600"/>
              </a:spcAft>
            </a:pPr>
            <a:r>
              <a:rPr lang="en-US" sz="800" kern="100" dirty="0">
                <a:effectLst/>
                <a:latin typeface="Times New Roman" panose="02020603050405020304" pitchFamily="18" charset="0"/>
                <a:ea typeface="Calibri" panose="020F0502020204030204" pitchFamily="34" charset="0"/>
                <a:cs typeface="Times New Roman" panose="02020603050405020304" pitchFamily="18" charset="0"/>
              </a:rPr>
              <a:t>Positivity is more than just a nice attitude; it serves as a foundational element of achievement. Whether it’s in sports, business or art, the right mindset sets the stage for extraordinary results. Therefore, embracing a positive outlook is essential for reaching greatness.</a:t>
            </a:r>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800" b="1" kern="100" dirty="0">
                <a:effectLst/>
                <a:latin typeface="Times New Roman" panose="02020603050405020304" pitchFamily="18" charset="0"/>
                <a:ea typeface="Calibri" panose="020F0502020204030204" pitchFamily="34" charset="0"/>
                <a:cs typeface="Times New Roman" panose="02020603050405020304" pitchFamily="18" charset="0"/>
              </a:rPr>
              <a:t>Positivity in Action: Cultivating a Positive Mindset</a:t>
            </a:r>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800" b="1" kern="100" dirty="0">
                <a:ln>
                  <a:noFill/>
                </a:ln>
                <a:effectLst>
                  <a:outerShdw blurRad="69850" dist="43180" dir="5400000" sx="0" sy="0">
                    <a:srgbClr val="000000">
                      <a:alpha val="65000"/>
                    </a:srgbClr>
                  </a:outerShdw>
                </a:effectLst>
                <a:latin typeface="Times New Roman" panose="02020603050405020304" pitchFamily="18" charset="0"/>
                <a:ea typeface="Calibri" panose="020F0502020204030204" pitchFamily="34" charset="0"/>
                <a:cs typeface="Times New Roman" panose="02020603050405020304" pitchFamily="18" charset="0"/>
              </a:rPr>
              <a:t>Identifying and Challenging Negative Thoughts</a:t>
            </a:r>
            <a:r>
              <a:rPr lang="en-IN" sz="800" b="1" kern="100" dirty="0">
                <a:ln>
                  <a:noFill/>
                </a:ln>
                <a:latin typeface="Times New Roman" panose="02020603050405020304" pitchFamily="18" charset="0"/>
                <a:ea typeface="Calibri" panose="020F0502020204030204" pitchFamily="34" charset="0"/>
                <a:cs typeface="Times New Roman" panose="02020603050405020304" pitchFamily="18" charset="0"/>
              </a:rPr>
              <a:t> :- </a:t>
            </a:r>
            <a:r>
              <a:rPr lang="en-US" sz="800" kern="100" dirty="0">
                <a:effectLst/>
                <a:latin typeface="Times New Roman" panose="02020603050405020304" pitchFamily="18" charset="0"/>
                <a:ea typeface="Calibri" panose="020F0502020204030204" pitchFamily="34" charset="0"/>
                <a:cs typeface="Times New Roman" panose="02020603050405020304" pitchFamily="18" charset="0"/>
              </a:rPr>
              <a:t>Recognizing negative thoughts is the first step in overcoming them. Techniques like cognitive restructuring can help. Start by listing negative thoughts and then challenge their validity. Counteract them with positive affirmations to shift your perspective.</a:t>
            </a:r>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800" b="1" kern="100" dirty="0">
                <a:ln>
                  <a:noFill/>
                </a:ln>
                <a:effectLst>
                  <a:outerShdw blurRad="69850" dist="43180" dir="5400000" sx="0" sy="0">
                    <a:srgbClr val="000000">
                      <a:alpha val="65000"/>
                    </a:srgbClr>
                  </a:outerShdw>
                </a:effectLst>
                <a:latin typeface="Times New Roman" panose="02020603050405020304" pitchFamily="18" charset="0"/>
                <a:ea typeface="Calibri" panose="020F0502020204030204" pitchFamily="34" charset="0"/>
                <a:cs typeface="Times New Roman" panose="02020603050405020304" pitchFamily="18" charset="0"/>
              </a:rPr>
              <a:t>Practicing Gratitude</a:t>
            </a:r>
            <a:r>
              <a:rPr lang="en-IN" sz="800" b="1" kern="100" dirty="0">
                <a:ln>
                  <a:noFill/>
                </a:ln>
                <a:latin typeface="Times New Roman" panose="02020603050405020304" pitchFamily="18" charset="0"/>
                <a:ea typeface="Calibri" panose="020F0502020204030204" pitchFamily="34" charset="0"/>
                <a:cs typeface="Times New Roman" panose="02020603050405020304" pitchFamily="18" charset="0"/>
              </a:rPr>
              <a:t> :- </a:t>
            </a:r>
            <a:r>
              <a:rPr lang="en-US" sz="800" kern="100" dirty="0">
                <a:effectLst/>
                <a:latin typeface="Times New Roman" panose="02020603050405020304" pitchFamily="18" charset="0"/>
                <a:ea typeface="Calibri" panose="020F0502020204030204" pitchFamily="34" charset="0"/>
                <a:cs typeface="Times New Roman" panose="02020603050405020304" pitchFamily="18" charset="0"/>
              </a:rPr>
              <a:t>Gratitude can significantly boost positivity. By acknowledging the good in your life, you foster a sense of appreciation. Some ways to practice gratitude include:</a:t>
            </a:r>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800" b="1" kern="100" dirty="0">
                <a:effectLst/>
                <a:latin typeface="Times New Roman" panose="02020603050405020304" pitchFamily="18" charset="0"/>
                <a:ea typeface="Calibri" panose="020F0502020204030204" pitchFamily="34" charset="0"/>
                <a:cs typeface="Times New Roman" panose="02020603050405020304" pitchFamily="18" charset="0"/>
              </a:rPr>
              <a:t>Gratitude journaling</a:t>
            </a:r>
            <a:r>
              <a:rPr lang="en-US" sz="800" kern="100" dirty="0">
                <a:effectLst/>
                <a:latin typeface="Times New Roman" panose="02020603050405020304" pitchFamily="18" charset="0"/>
                <a:ea typeface="Calibri" panose="020F0502020204030204" pitchFamily="34" charset="0"/>
                <a:cs typeface="Times New Roman" panose="02020603050405020304" pitchFamily="18" charset="0"/>
              </a:rPr>
              <a:t>: Write down three things you're grateful for each day.</a:t>
            </a:r>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800" b="1" kern="100" dirty="0">
                <a:ln>
                  <a:noFill/>
                </a:ln>
                <a:effectLst>
                  <a:outerShdw blurRad="69850" dist="43180" dir="5400000" sx="0" sy="0">
                    <a:srgbClr val="000000">
                      <a:alpha val="65000"/>
                    </a:srgbClr>
                  </a:outerShdw>
                </a:effectLst>
                <a:latin typeface="Times New Roman" panose="02020603050405020304" pitchFamily="18" charset="0"/>
                <a:ea typeface="Calibri" panose="020F0502020204030204" pitchFamily="34" charset="0"/>
                <a:cs typeface="Times New Roman" panose="02020603050405020304" pitchFamily="18" charset="0"/>
              </a:rPr>
              <a:t>Expressing appreciation: </a:t>
            </a:r>
            <a:r>
              <a:rPr lang="en-US" sz="800" kern="100" dirty="0">
                <a:effectLst/>
                <a:latin typeface="Times New Roman" panose="02020603050405020304" pitchFamily="18" charset="0"/>
                <a:ea typeface="Calibri" panose="020F0502020204030204" pitchFamily="34" charset="0"/>
                <a:cs typeface="Times New Roman" panose="02020603050405020304" pitchFamily="18" charset="0"/>
              </a:rPr>
              <a:t>Telling someone how much they mean to you can strengthen personal connections.</a:t>
            </a:r>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800" b="1" kern="100" dirty="0">
                <a:ln>
                  <a:noFill/>
                </a:ln>
                <a:effectLst>
                  <a:outerShdw blurRad="69850" dist="43180" dir="5400000" sx="0" sy="0">
                    <a:srgbClr val="000000">
                      <a:alpha val="65000"/>
                    </a:srgbClr>
                  </a:outerShdw>
                </a:effectLst>
                <a:latin typeface="Times New Roman" panose="02020603050405020304" pitchFamily="18" charset="0"/>
                <a:ea typeface="Calibri" panose="020F0502020204030204" pitchFamily="34" charset="0"/>
                <a:cs typeface="Times New Roman" panose="02020603050405020304" pitchFamily="18" charset="0"/>
              </a:rPr>
              <a:t>Positive Self-Talk:</a:t>
            </a:r>
            <a:r>
              <a:rPr lang="en-US" sz="800" kern="100" dirty="0">
                <a:ln>
                  <a:noFill/>
                </a:ln>
                <a:effectLst>
                  <a:outerShdw blurRad="69850" dist="43180" dir="5400000" sx="0" sy="0">
                    <a:srgbClr val="000000">
                      <a:alpha val="65000"/>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800" kern="100" dirty="0">
                <a:effectLst/>
                <a:latin typeface="Times New Roman" panose="02020603050405020304" pitchFamily="18" charset="0"/>
                <a:ea typeface="Calibri" panose="020F0502020204030204" pitchFamily="34" charset="0"/>
                <a:cs typeface="Times New Roman" panose="02020603050405020304" pitchFamily="18" charset="0"/>
              </a:rPr>
              <a:t>Replacing negative self-talk with encouraging statements can transform your mindset. Instead of saying, "I can't do this," replace it with, "I’ll give it my best shot." This simple shift can enhance confidence and motivation.</a:t>
            </a:r>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800" b="1" kern="100" dirty="0">
                <a:effectLst/>
                <a:latin typeface="Times New Roman" panose="02020603050405020304" pitchFamily="18" charset="0"/>
                <a:ea typeface="Calibri" panose="020F0502020204030204" pitchFamily="34" charset="0"/>
                <a:cs typeface="Times New Roman" panose="02020603050405020304" pitchFamily="18" charset="0"/>
              </a:rPr>
              <a:t>Positivity and Goal Achievement: Turning Dreams into Reality</a:t>
            </a:r>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800" b="1" kern="100" dirty="0">
                <a:ln>
                  <a:noFill/>
                </a:ln>
                <a:effectLst>
                  <a:outerShdw blurRad="69850" dist="43180" dir="5400000" sx="0" sy="0">
                    <a:srgbClr val="000000">
                      <a:alpha val="65000"/>
                    </a:srgbClr>
                  </a:outerShdw>
                </a:effectLst>
                <a:latin typeface="Times New Roman" panose="02020603050405020304" pitchFamily="18" charset="0"/>
                <a:ea typeface="Calibri" panose="020F0502020204030204" pitchFamily="34" charset="0"/>
                <a:cs typeface="Times New Roman" panose="02020603050405020304" pitchFamily="18" charset="0"/>
              </a:rPr>
              <a:t>Setting SMART Goals</a:t>
            </a:r>
            <a:r>
              <a:rPr lang="en-IN" sz="800" b="1" kern="100" dirty="0">
                <a:ln>
                  <a:noFill/>
                </a:ln>
                <a:latin typeface="Times New Roman" panose="02020603050405020304" pitchFamily="18" charset="0"/>
                <a:ea typeface="Calibri" panose="020F0502020204030204" pitchFamily="34" charset="0"/>
                <a:cs typeface="Times New Roman" panose="02020603050405020304" pitchFamily="18" charset="0"/>
              </a:rPr>
              <a:t> :- </a:t>
            </a:r>
            <a:r>
              <a:rPr lang="en-US" sz="800" kern="100" dirty="0">
                <a:effectLst/>
                <a:latin typeface="Times New Roman" panose="02020603050405020304" pitchFamily="18" charset="0"/>
                <a:ea typeface="Calibri" panose="020F0502020204030204" pitchFamily="34" charset="0"/>
                <a:cs typeface="Times New Roman" panose="02020603050405020304" pitchFamily="18" charset="0"/>
              </a:rPr>
              <a:t>Establishing goals that are Specific, Measurable, Achievable, Relevant, and Time-bound (SMART) is essential. Positivity plays an essential role in setting and reaching these goals. When you visualize success, you're more likely to achieve it.</a:t>
            </a:r>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800" b="1" kern="100" dirty="0">
                <a:ln>
                  <a:noFill/>
                </a:ln>
                <a:effectLst>
                  <a:outerShdw blurRad="69850" dist="43180" dir="5400000" sx="0" sy="0">
                    <a:srgbClr val="000000">
                      <a:alpha val="65000"/>
                    </a:srgbClr>
                  </a:outerShdw>
                </a:effectLst>
                <a:latin typeface="Times New Roman" panose="02020603050405020304" pitchFamily="18" charset="0"/>
                <a:ea typeface="Calibri" panose="020F0502020204030204" pitchFamily="34" charset="0"/>
                <a:cs typeface="Times New Roman" panose="02020603050405020304" pitchFamily="18" charset="0"/>
              </a:rPr>
              <a:t>Overcoming Obstacles with a Positive Outlook</a:t>
            </a:r>
            <a:r>
              <a:rPr lang="en-IN" sz="800" b="1" kern="100" dirty="0">
                <a:ln>
                  <a:noFill/>
                </a:ln>
                <a:latin typeface="Times New Roman" panose="02020603050405020304" pitchFamily="18" charset="0"/>
                <a:ea typeface="Calibri" panose="020F0502020204030204" pitchFamily="34" charset="0"/>
                <a:cs typeface="Times New Roman" panose="02020603050405020304" pitchFamily="18" charset="0"/>
              </a:rPr>
              <a:t> :- </a:t>
            </a:r>
            <a:r>
              <a:rPr lang="en-US" sz="800" kern="100" dirty="0">
                <a:effectLst/>
                <a:latin typeface="Times New Roman" panose="02020603050405020304" pitchFamily="18" charset="0"/>
                <a:ea typeface="Calibri" panose="020F0502020204030204" pitchFamily="34" charset="0"/>
                <a:cs typeface="Times New Roman" panose="02020603050405020304" pitchFamily="18" charset="0"/>
              </a:rPr>
              <a:t>Many successful individuals have faced tremendous adversity but triumphed through a positive mindset. For instance, Thomas Edison once said, "Many of life's failures are people who did not realize how close they were to success when they gave up." His outlook shaped his achievements and demonstrated resilience.</a:t>
            </a:r>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800" b="1" kern="100" dirty="0">
                <a:ln>
                  <a:noFill/>
                </a:ln>
                <a:effectLst>
                  <a:outerShdw blurRad="69850" dist="43180" dir="5400000" sx="0" sy="0">
                    <a:srgbClr val="000000">
                      <a:alpha val="65000"/>
                    </a:srgbClr>
                  </a:outerShdw>
                </a:effectLst>
                <a:latin typeface="Times New Roman" panose="02020603050405020304" pitchFamily="18" charset="0"/>
                <a:ea typeface="Calibri" panose="020F0502020204030204" pitchFamily="34" charset="0"/>
                <a:cs typeface="Times New Roman" panose="02020603050405020304" pitchFamily="18" charset="0"/>
              </a:rPr>
              <a:t>Visualizing Success</a:t>
            </a:r>
            <a:r>
              <a:rPr lang="en-IN" sz="800" b="1" kern="100" dirty="0">
                <a:ln>
                  <a:noFill/>
                </a:ln>
                <a:latin typeface="Times New Roman" panose="02020603050405020304" pitchFamily="18" charset="0"/>
                <a:ea typeface="Calibri" panose="020F0502020204030204" pitchFamily="34" charset="0"/>
                <a:cs typeface="Times New Roman" panose="02020603050405020304" pitchFamily="18" charset="0"/>
              </a:rPr>
              <a:t>:- </a:t>
            </a:r>
            <a:r>
              <a:rPr lang="en-US" sz="800" kern="100" dirty="0">
                <a:effectLst/>
                <a:latin typeface="Times New Roman" panose="02020603050405020304" pitchFamily="18" charset="0"/>
                <a:ea typeface="Calibri" panose="020F0502020204030204" pitchFamily="34" charset="0"/>
                <a:cs typeface="Times New Roman" panose="02020603050405020304" pitchFamily="18" charset="0"/>
              </a:rPr>
              <a:t>Visualization is a powerful tool. Imagining your success helps solidify your goals. Research shows that when athletes visualize their performance, their outcomes improve. Coupled with positive affirmations, this technique can drive you toward reaching your dreams.</a:t>
            </a:r>
            <a:r>
              <a:rPr lang="en-US" sz="8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800" b="1" kern="100" dirty="0">
                <a:effectLst/>
                <a:latin typeface="Times New Roman" panose="02020603050405020304" pitchFamily="18" charset="0"/>
                <a:ea typeface="Calibri" panose="020F0502020204030204" pitchFamily="34" charset="0"/>
                <a:cs typeface="Times New Roman" panose="02020603050405020304" pitchFamily="18" charset="0"/>
              </a:rPr>
              <a:t>Positivity in Relationships: Building Strong Connections</a:t>
            </a:r>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800" b="1" kern="100" dirty="0">
                <a:ln>
                  <a:noFill/>
                </a:ln>
                <a:effectLst>
                  <a:outerShdw blurRad="69850" dist="43180" dir="5400000" sx="0" sy="0">
                    <a:srgbClr val="000000">
                      <a:alpha val="65000"/>
                    </a:srgbClr>
                  </a:outerShdw>
                </a:effectLst>
                <a:latin typeface="Times New Roman" panose="02020603050405020304" pitchFamily="18" charset="0"/>
                <a:ea typeface="Calibri" panose="020F0502020204030204" pitchFamily="34" charset="0"/>
                <a:cs typeface="Times New Roman" panose="02020603050405020304" pitchFamily="18" charset="0"/>
              </a:rPr>
              <a:t>The Impact of Positivity on Interpersonal Dynamics:-  </a:t>
            </a:r>
            <a:r>
              <a:rPr lang="en-US" sz="800" kern="100" dirty="0">
                <a:effectLst/>
                <a:latin typeface="Times New Roman" panose="02020603050405020304" pitchFamily="18" charset="0"/>
                <a:ea typeface="Calibri" panose="020F0502020204030204" pitchFamily="34" charset="0"/>
                <a:cs typeface="Times New Roman" panose="02020603050405020304" pitchFamily="18" charset="0"/>
              </a:rPr>
              <a:t>A positive attitude can significantly enhance relationships. When you approach interactions with optimism, you foster trust and collaboration. This dynamic is key in both personal and professional settings.</a:t>
            </a:r>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800" b="1" kern="100" dirty="0">
                <a:ln>
                  <a:noFill/>
                </a:ln>
                <a:effectLst>
                  <a:outerShdw blurRad="69850" dist="43180" dir="5400000" sx="0" sy="0">
                    <a:srgbClr val="000000">
                      <a:alpha val="65000"/>
                    </a:srgbClr>
                  </a:outerShdw>
                </a:effectLst>
                <a:latin typeface="Times New Roman" panose="02020603050405020304" pitchFamily="18" charset="0"/>
                <a:ea typeface="Calibri" panose="020F0502020204030204" pitchFamily="34" charset="0"/>
                <a:cs typeface="Times New Roman" panose="02020603050405020304" pitchFamily="18" charset="0"/>
              </a:rPr>
              <a:t>Communication Strategies for Positive Interactions</a:t>
            </a:r>
            <a:r>
              <a:rPr lang="en-IN" sz="800" b="1" kern="100" dirty="0">
                <a:ln>
                  <a:noFill/>
                </a:ln>
                <a:latin typeface="Times New Roman" panose="02020603050405020304" pitchFamily="18" charset="0"/>
                <a:ea typeface="Calibri" panose="020F0502020204030204" pitchFamily="34" charset="0"/>
                <a:cs typeface="Times New Roman" panose="02020603050405020304" pitchFamily="18" charset="0"/>
              </a:rPr>
              <a:t> :- </a:t>
            </a:r>
            <a:r>
              <a:rPr lang="en-US" sz="800" kern="100" dirty="0">
                <a:effectLst/>
                <a:latin typeface="Times New Roman" panose="02020603050405020304" pitchFamily="18" charset="0"/>
                <a:ea typeface="Calibri" panose="020F0502020204030204" pitchFamily="34" charset="0"/>
                <a:cs typeface="Times New Roman" panose="02020603050405020304" pitchFamily="18" charset="0"/>
              </a:rPr>
              <a:t>Effective communication is vital for maintaining relationships. Some strategies include:</a:t>
            </a:r>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800" b="1" kern="100" dirty="0">
                <a:ln>
                  <a:noFill/>
                </a:ln>
                <a:effectLst>
                  <a:outerShdw blurRad="69850" dist="43180" dir="5400000" sx="0" sy="0">
                    <a:srgbClr val="000000">
                      <a:alpha val="65000"/>
                    </a:srgbClr>
                  </a:outerShdw>
                </a:effectLst>
                <a:latin typeface="Times New Roman" panose="02020603050405020304" pitchFamily="18" charset="0"/>
                <a:ea typeface="Calibri" panose="020F0502020204030204" pitchFamily="34" charset="0"/>
                <a:cs typeface="Times New Roman" panose="02020603050405020304" pitchFamily="18" charset="0"/>
              </a:rPr>
              <a:t>Active listening</a:t>
            </a:r>
            <a:r>
              <a:rPr lang="en-US" sz="800" kern="100" dirty="0">
                <a:effectLst/>
                <a:latin typeface="Times New Roman" panose="02020603050405020304" pitchFamily="18" charset="0"/>
                <a:ea typeface="Calibri" panose="020F0502020204030204" pitchFamily="34" charset="0"/>
                <a:cs typeface="Times New Roman" panose="02020603050405020304" pitchFamily="18" charset="0"/>
              </a:rPr>
              <a:t>: Show genuine interest in others' perspectives.</a:t>
            </a:r>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800" b="1" kern="100" dirty="0">
                <a:ln>
                  <a:noFill/>
                </a:ln>
                <a:effectLst>
                  <a:outerShdw blurRad="69850" dist="43180" dir="5400000" sx="0" sy="0">
                    <a:srgbClr val="000000">
                      <a:alpha val="65000"/>
                    </a:srgbClr>
                  </a:outerShdw>
                </a:effectLst>
                <a:latin typeface="Times New Roman" panose="02020603050405020304" pitchFamily="18" charset="0"/>
                <a:ea typeface="Calibri" panose="020F0502020204030204" pitchFamily="34" charset="0"/>
                <a:cs typeface="Times New Roman" panose="02020603050405020304" pitchFamily="18" charset="0"/>
              </a:rPr>
              <a:t>Empathy</a:t>
            </a:r>
            <a:r>
              <a:rPr lang="en-US" sz="800" kern="100" dirty="0">
                <a:effectLst/>
                <a:latin typeface="Times New Roman" panose="02020603050405020304" pitchFamily="18" charset="0"/>
                <a:ea typeface="Calibri" panose="020F0502020204030204" pitchFamily="34" charset="0"/>
                <a:cs typeface="Times New Roman" panose="02020603050405020304" pitchFamily="18" charset="0"/>
              </a:rPr>
              <a:t>: Understand and validate feelings to create deeper connections.</a:t>
            </a:r>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800" b="1" kern="100" dirty="0">
                <a:ln>
                  <a:noFill/>
                </a:ln>
                <a:effectLst>
                  <a:outerShdw blurRad="69850" dist="43180" dir="5400000" sx="0" sy="0">
                    <a:srgbClr val="000000">
                      <a:alpha val="65000"/>
                    </a:srgbClr>
                  </a:outerShdw>
                </a:effectLst>
                <a:latin typeface="Times New Roman" panose="02020603050405020304" pitchFamily="18" charset="0"/>
                <a:ea typeface="Calibri" panose="020F0502020204030204" pitchFamily="34" charset="0"/>
                <a:cs typeface="Times New Roman" panose="02020603050405020304" pitchFamily="18" charset="0"/>
              </a:rPr>
              <a:t>Assertive communication</a:t>
            </a:r>
            <a:r>
              <a:rPr lang="en-US" sz="800" kern="100" dirty="0">
                <a:effectLst/>
                <a:latin typeface="Times New Roman" panose="02020603050405020304" pitchFamily="18" charset="0"/>
                <a:ea typeface="Calibri" panose="020F0502020204030204" pitchFamily="34" charset="0"/>
                <a:cs typeface="Times New Roman" panose="02020603050405020304" pitchFamily="18" charset="0"/>
              </a:rPr>
              <a:t>: Expressing yourself positively promotes healthy dialogues.</a:t>
            </a:r>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800" b="1" kern="100" dirty="0">
                <a:ln>
                  <a:noFill/>
                </a:ln>
                <a:effectLst>
                  <a:outerShdw blurRad="69850" dist="43180" dir="5400000" sx="0" sy="0">
                    <a:srgbClr val="000000">
                      <a:alpha val="65000"/>
                    </a:srgbClr>
                  </a:outerShdw>
                </a:effectLst>
                <a:latin typeface="Times New Roman" panose="02020603050405020304" pitchFamily="18" charset="0"/>
                <a:ea typeface="Calibri" panose="020F0502020204030204" pitchFamily="34" charset="0"/>
                <a:cs typeface="Times New Roman" panose="02020603050405020304" pitchFamily="18" charset="0"/>
              </a:rPr>
              <a:t>Resolving Conflicts Positively: </a:t>
            </a:r>
            <a:r>
              <a:rPr lang="en-US" sz="800" kern="100" dirty="0">
                <a:effectLst/>
                <a:latin typeface="Times New Roman" panose="02020603050405020304" pitchFamily="18" charset="0"/>
                <a:ea typeface="Calibri" panose="020F0502020204030204" pitchFamily="34" charset="0"/>
                <a:cs typeface="Times New Roman" panose="02020603050405020304" pitchFamily="18" charset="0"/>
              </a:rPr>
              <a:t>When conflicts arise, a positive approach can help navigate them. Focus on collaboration and finding solutions that benefit everyone involved. This mindset leads to stronger relationships and mutual respect.</a:t>
            </a:r>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tabLst>
                <a:tab pos="3951605" algn="l"/>
              </a:tabLst>
            </a:pPr>
            <a:r>
              <a:rPr lang="en-US" sz="800" b="1" kern="100" dirty="0">
                <a:effectLst/>
                <a:latin typeface="Times New Roman" panose="02020603050405020304" pitchFamily="18" charset="0"/>
                <a:ea typeface="Calibri" panose="020F0502020204030204" pitchFamily="34" charset="0"/>
                <a:cs typeface="Times New Roman" panose="02020603050405020304" pitchFamily="18" charset="0"/>
              </a:rPr>
              <a:t>Maintaining Positivity: Strategies for Long-Term Success</a:t>
            </a:r>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800" b="1" kern="100" dirty="0">
                <a:ln>
                  <a:noFill/>
                </a:ln>
                <a:effectLst>
                  <a:outerShdw blurRad="69850" dist="43180" dir="5400000" sx="0" sy="0">
                    <a:srgbClr val="000000">
                      <a:alpha val="65000"/>
                    </a:srgbClr>
                  </a:outerShdw>
                </a:effectLst>
                <a:latin typeface="Times New Roman" panose="02020603050405020304" pitchFamily="18" charset="0"/>
                <a:ea typeface="Calibri" panose="020F0502020204030204" pitchFamily="34" charset="0"/>
                <a:cs typeface="Times New Roman" panose="02020603050405020304" pitchFamily="18" charset="0"/>
              </a:rPr>
              <a:t>Building Resilience</a:t>
            </a:r>
            <a:r>
              <a:rPr lang="en-IN" sz="800" b="1" kern="100" dirty="0">
                <a:ln>
                  <a:noFill/>
                </a:ln>
                <a:latin typeface="Times New Roman" panose="02020603050405020304" pitchFamily="18" charset="0"/>
                <a:ea typeface="Calibri" panose="020F0502020204030204" pitchFamily="34" charset="0"/>
                <a:cs typeface="Times New Roman" panose="02020603050405020304" pitchFamily="18" charset="0"/>
              </a:rPr>
              <a:t>:- </a:t>
            </a:r>
            <a:r>
              <a:rPr lang="en-US" sz="800" kern="100" dirty="0">
                <a:effectLst/>
                <a:latin typeface="Times New Roman" panose="02020603050405020304" pitchFamily="18" charset="0"/>
                <a:ea typeface="Calibri" panose="020F0502020204030204" pitchFamily="34" charset="0"/>
                <a:cs typeface="Times New Roman" panose="02020603050405020304" pitchFamily="18" charset="0"/>
              </a:rPr>
              <a:t>Resilience enables you to bounce back from setbacks. Focus on self-care practices like exercise, meditation, and maintaining a balanced diet to nurture resilience.</a:t>
            </a:r>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800" b="1" kern="100" dirty="0">
                <a:ln>
                  <a:noFill/>
                </a:ln>
                <a:effectLst>
                  <a:outerShdw blurRad="69850" dist="43180" dir="5400000" sx="0" sy="0">
                    <a:srgbClr val="000000">
                      <a:alpha val="65000"/>
                    </a:srgbClr>
                  </a:outerShdw>
                </a:effectLst>
                <a:latin typeface="Times New Roman" panose="02020603050405020304" pitchFamily="18" charset="0"/>
                <a:ea typeface="Calibri" panose="020F0502020204030204" pitchFamily="34" charset="0"/>
                <a:cs typeface="Times New Roman" panose="02020603050405020304" pitchFamily="18" charset="0"/>
              </a:rPr>
              <a:t>The Importance of Self-Compassion</a:t>
            </a:r>
            <a:r>
              <a:rPr lang="en-IN" sz="800" b="1" kern="100" dirty="0">
                <a:ln>
                  <a:noFill/>
                </a:ln>
                <a:latin typeface="Times New Roman" panose="02020603050405020304" pitchFamily="18" charset="0"/>
                <a:ea typeface="Calibri" panose="020F0502020204030204" pitchFamily="34" charset="0"/>
                <a:cs typeface="Times New Roman" panose="02020603050405020304" pitchFamily="18" charset="0"/>
              </a:rPr>
              <a:t> :- </a:t>
            </a:r>
            <a:r>
              <a:rPr lang="en-US" sz="800" kern="100" dirty="0">
                <a:effectLst/>
                <a:latin typeface="Times New Roman" panose="02020603050405020304" pitchFamily="18" charset="0"/>
                <a:ea typeface="Calibri" panose="020F0502020204030204" pitchFamily="34" charset="0"/>
                <a:cs typeface="Times New Roman" panose="02020603050405020304" pitchFamily="18" charset="0"/>
              </a:rPr>
              <a:t>Being kind to yourself during tough times is essential. Self-compassion acts as a buffer against negative thoughts, helping to maintain a positive mindset.</a:t>
            </a:r>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800" b="1" kern="100" dirty="0">
                <a:ln>
                  <a:noFill/>
                </a:ln>
                <a:effectLst>
                  <a:outerShdw blurRad="69850" dist="43180" dir="5400000" sx="0" sy="0">
                    <a:srgbClr val="000000">
                      <a:alpha val="65000"/>
                    </a:srgbClr>
                  </a:outerShdw>
                </a:effectLst>
                <a:latin typeface="Times New Roman" panose="02020603050405020304" pitchFamily="18" charset="0"/>
                <a:ea typeface="Calibri" panose="020F0502020204030204" pitchFamily="34" charset="0"/>
                <a:cs typeface="Times New Roman" panose="02020603050405020304" pitchFamily="18" charset="0"/>
              </a:rPr>
              <a:t>Cultivating a Supportive Community</a:t>
            </a:r>
            <a:r>
              <a:rPr lang="en-IN" sz="800" b="1" kern="100" dirty="0">
                <a:effectLst>
                  <a:outerShdw blurRad="69850" dist="43180" dir="5400000" sx="0" sy="0">
                    <a:srgbClr val="000000">
                      <a:alpha val="65000"/>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800" kern="100" dirty="0">
                <a:effectLst/>
                <a:latin typeface="Times New Roman" panose="02020603050405020304" pitchFamily="18" charset="0"/>
                <a:ea typeface="Calibri" panose="020F0502020204030204" pitchFamily="34" charset="0"/>
                <a:cs typeface="Times New Roman" panose="02020603050405020304" pitchFamily="18" charset="0"/>
              </a:rPr>
              <a:t>Surrounding yourself with supportive people can reinforce a positive outlook. Build a network of friends and mentors who uplift you and share your commitment to positivity.</a:t>
            </a:r>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800" b="1" kern="100" dirty="0">
                <a:effectLst/>
                <a:latin typeface="Times New Roman" panose="02020603050405020304" pitchFamily="18" charset="0"/>
                <a:ea typeface="Calibri" panose="020F0502020204030204" pitchFamily="34" charset="0"/>
                <a:cs typeface="Times New Roman" panose="02020603050405020304" pitchFamily="18" charset="0"/>
              </a:rPr>
              <a:t>Conclusion: Embracing the Path to Greatness through Positivity</a:t>
            </a:r>
            <a:r>
              <a:rPr lang="en-IN" sz="800" b="1" kern="100" dirty="0">
                <a:latin typeface="Times New Roman" panose="02020603050405020304" pitchFamily="18" charset="0"/>
                <a:ea typeface="Calibri" panose="020F0502020204030204" pitchFamily="34" charset="0"/>
                <a:cs typeface="Times New Roman" panose="02020603050405020304" pitchFamily="18" charset="0"/>
              </a:rPr>
              <a:t> :- </a:t>
            </a:r>
            <a:r>
              <a:rPr lang="en-US" sz="800" kern="100" dirty="0">
                <a:effectLst/>
                <a:latin typeface="Times New Roman" panose="02020603050405020304" pitchFamily="18" charset="0"/>
                <a:ea typeface="Calibri" panose="020F0502020204030204" pitchFamily="34" charset="0"/>
                <a:cs typeface="Times New Roman" panose="02020603050405020304" pitchFamily="18" charset="0"/>
              </a:rPr>
              <a:t>In summary, positivity serves as a vital pathway to personal and professional success. By embracing strategies to cultivate a positive mindset, individuals can unlock their potential for greatness.</a:t>
            </a:r>
            <a:r>
              <a:rPr lang="en-IN" sz="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 kern="100" dirty="0">
                <a:effectLst/>
                <a:latin typeface="Times New Roman" panose="02020603050405020304" pitchFamily="18" charset="0"/>
                <a:ea typeface="Calibri" panose="020F0502020204030204" pitchFamily="34" charset="0"/>
                <a:cs typeface="Times New Roman" panose="02020603050405020304" pitchFamily="18" charset="0"/>
              </a:rPr>
              <a:t>Start incorporating these strategies into your daily life today. Embrace the transformative power of positivity. Remember, your mindset can shape your reality and lead you toward extraordinary achievements.</a:t>
            </a:r>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800" b="1" i="1" kern="100" dirty="0">
                <a:effectLst/>
                <a:latin typeface="Times New Roman" panose="02020603050405020304" pitchFamily="18" charset="0"/>
                <a:ea typeface="Calibri" panose="020F0502020204030204" pitchFamily="34" charset="0"/>
                <a:cs typeface="Times New Roman" panose="02020603050405020304" pitchFamily="18" charset="0"/>
              </a:rPr>
              <a:t>"With positivity, the </a:t>
            </a:r>
            <a:r>
              <a:rPr lang="en-US" sz="800" b="1" kern="100" dirty="0">
                <a:effectLst/>
                <a:latin typeface="Times New Roman" panose="02020603050405020304" pitchFamily="18" charset="0"/>
                <a:ea typeface="Calibri" panose="020F0502020204030204" pitchFamily="34" charset="0"/>
                <a:cs typeface="Times New Roman" panose="02020603050405020304" pitchFamily="18" charset="0"/>
              </a:rPr>
              <a:t>sky</a:t>
            </a:r>
            <a:r>
              <a:rPr lang="en-US" sz="800" b="1" i="1" kern="100" dirty="0">
                <a:effectLst/>
                <a:latin typeface="Times New Roman" panose="02020603050405020304" pitchFamily="18" charset="0"/>
                <a:ea typeface="Calibri" panose="020F0502020204030204" pitchFamily="34" charset="0"/>
                <a:cs typeface="Times New Roman" panose="02020603050405020304" pitchFamily="18" charset="0"/>
              </a:rPr>
              <a:t> is not the limit; it's only the beginning."</a:t>
            </a:r>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IN" sz="8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IN" sz="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59797C5C-2ED4-8B0E-B6DC-FECA8F9FA453}"/>
              </a:ext>
            </a:extLst>
          </p:cNvPr>
          <p:cNvPicPr>
            <a:picLocks noChangeAspect="1"/>
          </p:cNvPicPr>
          <p:nvPr/>
        </p:nvPicPr>
        <p:blipFill>
          <a:blip r:embed="rId2" cstate="print">
            <a:extLst>
              <a:ext uri="{28A0092B-C50C-407E-A947-70E740481C1C}">
                <a14:useLocalDpi xmlns:a14="http://schemas.microsoft.com/office/drawing/2010/main" val="0"/>
              </a:ext>
            </a:extLst>
          </a:blip>
          <a:srcRect l="12766" t="22678" r="5167" b="15771"/>
          <a:stretch/>
        </p:blipFill>
        <p:spPr>
          <a:xfrm>
            <a:off x="3138582" y="1295402"/>
            <a:ext cx="1079498" cy="10794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8203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a:extLst>
              <a:ext uri="{FF2B5EF4-FFF2-40B4-BE49-F238E27FC236}">
                <a16:creationId xmlns:a16="http://schemas.microsoft.com/office/drawing/2014/main" id="{0F33D091-17C8-B24C-5953-E0E7D39100FC}"/>
              </a:ext>
            </a:extLst>
          </p:cNvPr>
          <p:cNvSpPr/>
          <p:nvPr/>
        </p:nvSpPr>
        <p:spPr>
          <a:xfrm>
            <a:off x="1" y="940594"/>
            <a:ext cx="7584768" cy="0"/>
          </a:xfrm>
          <a:prstGeom prst="line">
            <a:avLst/>
          </a:prstGeom>
          <a:ln w="19050" cap="flat">
            <a:solidFill>
              <a:srgbClr val="222221"/>
            </a:solidFill>
            <a:prstDash val="solid"/>
            <a:headEnd type="none" w="sm" len="sm"/>
            <a:tailEnd type="none" w="sm" len="sm"/>
          </a:ln>
        </p:spPr>
        <p:txBody>
          <a:bodyPr/>
          <a:lstStyle/>
          <a:p>
            <a:endParaRPr lang="en-US"/>
          </a:p>
        </p:txBody>
      </p:sp>
      <p:sp>
        <p:nvSpPr>
          <p:cNvPr id="6" name="AutoShape 2">
            <a:extLst>
              <a:ext uri="{FF2B5EF4-FFF2-40B4-BE49-F238E27FC236}">
                <a16:creationId xmlns:a16="http://schemas.microsoft.com/office/drawing/2014/main" id="{84318471-2392-DDF4-F76C-856D43D72CBB}"/>
              </a:ext>
            </a:extLst>
          </p:cNvPr>
          <p:cNvSpPr/>
          <p:nvPr/>
        </p:nvSpPr>
        <p:spPr>
          <a:xfrm>
            <a:off x="1" y="9752803"/>
            <a:ext cx="7556500" cy="13247"/>
          </a:xfrm>
          <a:prstGeom prst="line">
            <a:avLst/>
          </a:prstGeom>
          <a:ln w="57150" cap="flat">
            <a:solidFill>
              <a:srgbClr val="000000"/>
            </a:solidFill>
            <a:prstDash val="solid"/>
            <a:headEnd type="none" w="sm" len="sm"/>
            <a:tailEnd type="none" w="sm" len="sm"/>
          </a:ln>
        </p:spPr>
        <p:txBody>
          <a:bodyPr/>
          <a:lstStyle/>
          <a:p>
            <a:endParaRPr lang="en-US" dirty="0"/>
          </a:p>
        </p:txBody>
      </p:sp>
      <p:sp>
        <p:nvSpPr>
          <p:cNvPr id="7" name="TextBox 6">
            <a:extLst>
              <a:ext uri="{FF2B5EF4-FFF2-40B4-BE49-F238E27FC236}">
                <a16:creationId xmlns:a16="http://schemas.microsoft.com/office/drawing/2014/main" id="{FA625BEE-C1DC-3C34-2768-0C7BC1906106}"/>
              </a:ext>
            </a:extLst>
          </p:cNvPr>
          <p:cNvSpPr txBox="1"/>
          <p:nvPr/>
        </p:nvSpPr>
        <p:spPr>
          <a:xfrm>
            <a:off x="1120195" y="9779714"/>
            <a:ext cx="5440913" cy="646331"/>
          </a:xfrm>
          <a:prstGeom prst="rect">
            <a:avLst/>
          </a:prstGeom>
          <a:noFill/>
        </p:spPr>
        <p:txBody>
          <a:bodyPr wrap="none" rtlCol="0">
            <a:spAutoFit/>
          </a:bodyPr>
          <a:lstStyle/>
          <a:p>
            <a:r>
              <a:rPr lang="en-IN" sz="3600" dirty="0">
                <a:latin typeface="Engravers' Old English BT Bold" panose="020B0604020202020204" charset="0"/>
              </a:rPr>
              <a:t>The Sandeepni Chronicle</a:t>
            </a:r>
          </a:p>
        </p:txBody>
      </p:sp>
      <p:sp>
        <p:nvSpPr>
          <p:cNvPr id="9" name="AutoShape 4">
            <a:extLst>
              <a:ext uri="{FF2B5EF4-FFF2-40B4-BE49-F238E27FC236}">
                <a16:creationId xmlns:a16="http://schemas.microsoft.com/office/drawing/2014/main" id="{37FC8E44-5DBB-23A8-F06D-F3EB43E6F4B8}"/>
              </a:ext>
            </a:extLst>
          </p:cNvPr>
          <p:cNvSpPr/>
          <p:nvPr/>
        </p:nvSpPr>
        <p:spPr>
          <a:xfrm>
            <a:off x="16531" y="182185"/>
            <a:ext cx="7568238" cy="21241"/>
          </a:xfrm>
          <a:prstGeom prst="line">
            <a:avLst/>
          </a:prstGeom>
          <a:ln w="19050" cap="flat">
            <a:solidFill>
              <a:srgbClr val="222221"/>
            </a:solidFill>
            <a:prstDash val="solid"/>
            <a:headEnd type="none" w="sm" len="sm"/>
            <a:tailEnd type="none" w="sm" len="sm"/>
          </a:ln>
        </p:spPr>
        <p:txBody>
          <a:bodyPr/>
          <a:lstStyle/>
          <a:p>
            <a:endParaRPr lang="en-IN" dirty="0"/>
          </a:p>
        </p:txBody>
      </p:sp>
      <p:sp>
        <p:nvSpPr>
          <p:cNvPr id="11" name="AutoShape 2">
            <a:extLst>
              <a:ext uri="{FF2B5EF4-FFF2-40B4-BE49-F238E27FC236}">
                <a16:creationId xmlns:a16="http://schemas.microsoft.com/office/drawing/2014/main" id="{D4BBCE7D-EDA2-62CA-8F5E-0B99EE4DC931}"/>
              </a:ext>
            </a:extLst>
          </p:cNvPr>
          <p:cNvSpPr/>
          <p:nvPr/>
        </p:nvSpPr>
        <p:spPr>
          <a:xfrm flipV="1">
            <a:off x="-23283" y="10489974"/>
            <a:ext cx="7579783" cy="13246"/>
          </a:xfrm>
          <a:prstGeom prst="line">
            <a:avLst/>
          </a:prstGeom>
          <a:ln w="57150" cap="flat">
            <a:solidFill>
              <a:srgbClr val="000000"/>
            </a:solidFill>
            <a:prstDash val="solid"/>
            <a:headEnd type="none" w="sm" len="sm"/>
            <a:tailEnd type="none" w="sm" len="sm"/>
          </a:ln>
        </p:spPr>
        <p:txBody>
          <a:bodyPr/>
          <a:lstStyle/>
          <a:p>
            <a:endParaRPr lang="en-US"/>
          </a:p>
        </p:txBody>
      </p:sp>
      <p:sp>
        <p:nvSpPr>
          <p:cNvPr id="18" name="TextBox 17">
            <a:extLst>
              <a:ext uri="{FF2B5EF4-FFF2-40B4-BE49-F238E27FC236}">
                <a16:creationId xmlns:a16="http://schemas.microsoft.com/office/drawing/2014/main" id="{3C06D94E-2822-327A-199C-B15B138CAEA8}"/>
              </a:ext>
            </a:extLst>
          </p:cNvPr>
          <p:cNvSpPr txBox="1"/>
          <p:nvPr/>
        </p:nvSpPr>
        <p:spPr>
          <a:xfrm>
            <a:off x="67780" y="145130"/>
            <a:ext cx="7449210" cy="800668"/>
          </a:xfrm>
          <a:prstGeom prst="rect">
            <a:avLst/>
          </a:prstGeom>
          <a:noFill/>
        </p:spPr>
        <p:txBody>
          <a:bodyPr wrap="square">
            <a:spAutoFit/>
          </a:bodyPr>
          <a:lstStyle/>
          <a:p>
            <a:pPr algn="ctr">
              <a:lnSpc>
                <a:spcPct val="107000"/>
              </a:lnSpc>
              <a:spcAft>
                <a:spcPts val="800"/>
              </a:spcAft>
            </a:pPr>
            <a:r>
              <a:rPr lang="en-IN" sz="1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000" b="1" kern="100" dirty="0">
                <a:effectLst/>
                <a:latin typeface="Times New Roman" panose="02020603050405020304" pitchFamily="18" charset="0"/>
                <a:ea typeface="Calibri" panose="020F0502020204030204" pitchFamily="34" charset="0"/>
                <a:cs typeface="Times New Roman" panose="02020603050405020304" pitchFamily="18" charset="0"/>
              </a:rPr>
              <a:t>The Power of Positive Reinforcement in the Classroom</a:t>
            </a:r>
            <a:endParaRPr lang="en-US" sz="1600" b="1" dirty="0">
              <a:latin typeface="Times New Roman" panose="02020603050405020304" pitchFamily="18" charset="0"/>
              <a:cs typeface="Times New Roman" panose="02020603050405020304" pitchFamily="18" charset="0"/>
            </a:endParaRPr>
          </a:p>
          <a:p>
            <a:pPr algn="ctr">
              <a:lnSpc>
                <a:spcPct val="107000"/>
              </a:lnSpc>
              <a:spcAft>
                <a:spcPts val="800"/>
              </a:spcAft>
            </a:pPr>
            <a:r>
              <a:rPr lang="en-US" b="1" dirty="0">
                <a:latin typeface="Times New Roman" panose="02020603050405020304" pitchFamily="18" charset="0"/>
                <a:cs typeface="Times New Roman" panose="02020603050405020304" pitchFamily="18" charset="0"/>
              </a:rPr>
              <a:t>By:- Ms. Prabhjot Kaur</a:t>
            </a:r>
          </a:p>
        </p:txBody>
      </p:sp>
      <p:pic>
        <p:nvPicPr>
          <p:cNvPr id="12" name="Picture 11">
            <a:extLst>
              <a:ext uri="{FF2B5EF4-FFF2-40B4-BE49-F238E27FC236}">
                <a16:creationId xmlns:a16="http://schemas.microsoft.com/office/drawing/2014/main" id="{F886CE51-CEEB-3753-204E-4E948F1FBE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4350" y="1130315"/>
            <a:ext cx="1409700" cy="1766098"/>
          </a:xfrm>
          <a:prstGeom prst="rect">
            <a:avLst/>
          </a:prstGeom>
          <a:ln w="88900" cap="sq" cmpd="thickThin">
            <a:solidFill>
              <a:srgbClr val="000000"/>
            </a:solidFill>
            <a:prstDash val="solid"/>
            <a:miter lim="800000"/>
          </a:ln>
          <a:effectLst>
            <a:innerShdw blurRad="76200">
              <a:srgbClr val="000000"/>
            </a:innerShdw>
          </a:effectLst>
        </p:spPr>
      </p:pic>
      <p:sp>
        <p:nvSpPr>
          <p:cNvPr id="3" name="TextBox 2">
            <a:extLst>
              <a:ext uri="{FF2B5EF4-FFF2-40B4-BE49-F238E27FC236}">
                <a16:creationId xmlns:a16="http://schemas.microsoft.com/office/drawing/2014/main" id="{CB69B728-5AD8-6387-B341-E1047FF4A48A}"/>
              </a:ext>
            </a:extLst>
          </p:cNvPr>
          <p:cNvSpPr txBox="1"/>
          <p:nvPr/>
        </p:nvSpPr>
        <p:spPr>
          <a:xfrm>
            <a:off x="177800" y="3014861"/>
            <a:ext cx="7162800" cy="7171194"/>
          </a:xfrm>
          <a:prstGeom prst="rect">
            <a:avLst/>
          </a:prstGeom>
          <a:noFill/>
        </p:spPr>
        <p:txBody>
          <a:bodyPr wrap="square" rtlCol="0">
            <a:spAutoFit/>
          </a:bodyPr>
          <a:lstStyle/>
          <a:p>
            <a:pPr>
              <a:spcAft>
                <a:spcPts val="600"/>
              </a:spcAft>
            </a:pPr>
            <a:r>
              <a:rPr lang="en-IN" sz="1000" b="1" kern="100" dirty="0">
                <a:effectLst/>
                <a:latin typeface="Times New Roman" panose="02020603050405020304" pitchFamily="18" charset="0"/>
                <a:ea typeface="Calibri" panose="020F0502020204030204" pitchFamily="34" charset="0"/>
                <a:cs typeface="Times New Roman" panose="02020603050405020304" pitchFamily="18" charset="0"/>
              </a:rPr>
              <a:t>Introduction: The Importance of Positive Reinforcement</a:t>
            </a:r>
            <a:endParaRPr lang="en-IN" sz="1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Positive reinforcement is one of the most effective strategies for promoting good </a:t>
            </a:r>
            <a:r>
              <a:rPr lang="en-IN" sz="1000" kern="100" dirty="0" err="1">
                <a:effectLst/>
                <a:latin typeface="Times New Roman" panose="02020603050405020304" pitchFamily="18" charset="0"/>
                <a:ea typeface="Calibri" panose="020F0502020204030204" pitchFamily="34" charset="0"/>
                <a:cs typeface="Times New Roman" panose="02020603050405020304" pitchFamily="18" charset="0"/>
              </a:rPr>
              <a:t>behavior</a:t>
            </a: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 and academic success in the classroom. As educators, we are constantly looking for ways to motivate and encourage students to perform at their best. Positive reinforcement not only enhances students' learning experiences but also helps to build their self-esteem and confidence.</a:t>
            </a:r>
          </a:p>
          <a:p>
            <a:pPr>
              <a:spcAft>
                <a:spcPts val="600"/>
              </a:spcAft>
            </a:pPr>
            <a:r>
              <a:rPr lang="en-IN" sz="1000" b="1" kern="100" dirty="0">
                <a:effectLst/>
                <a:latin typeface="Times New Roman" panose="02020603050405020304" pitchFamily="18" charset="0"/>
                <a:ea typeface="Calibri" panose="020F0502020204030204" pitchFamily="34" charset="0"/>
                <a:cs typeface="Times New Roman" panose="02020603050405020304" pitchFamily="18" charset="0"/>
              </a:rPr>
              <a:t>1. What is Positive Reinforcement?</a:t>
            </a:r>
            <a:endParaRPr lang="en-IN" sz="1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SzPts val="1000"/>
              <a:buFont typeface="Symbol" panose="05050102010706020507" pitchFamily="18" charset="2"/>
              <a:buChar char=""/>
              <a:tabLst>
                <a:tab pos="457200" algn="l"/>
              </a:tabLst>
            </a:pPr>
            <a:r>
              <a:rPr lang="en-IN" sz="1000" b="1" kern="100" dirty="0">
                <a:effectLst/>
                <a:latin typeface="Times New Roman" panose="02020603050405020304" pitchFamily="18" charset="0"/>
                <a:ea typeface="Calibri" panose="020F0502020204030204" pitchFamily="34" charset="0"/>
                <a:cs typeface="Times New Roman" panose="02020603050405020304" pitchFamily="18" charset="0"/>
              </a:rPr>
              <a:t>Definition:</a:t>
            </a: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 Positive reinforcement involves rewarding or acknowledging students when they display desirable </a:t>
            </a:r>
            <a:r>
              <a:rPr lang="en-IN" sz="1000" kern="100" dirty="0" err="1">
                <a:effectLst/>
                <a:latin typeface="Times New Roman" panose="02020603050405020304" pitchFamily="18" charset="0"/>
                <a:ea typeface="Calibri" panose="020F0502020204030204" pitchFamily="34" charset="0"/>
                <a:cs typeface="Times New Roman" panose="02020603050405020304" pitchFamily="18" charset="0"/>
              </a:rPr>
              <a:t>behaviors</a:t>
            </a: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 such as completing assignments, participating in class, or demonstrating kindness.</a:t>
            </a:r>
          </a:p>
          <a:p>
            <a:pPr marL="342900" lvl="0" indent="-342900">
              <a:spcAft>
                <a:spcPts val="600"/>
              </a:spcAft>
              <a:buSzPts val="1000"/>
              <a:buFont typeface="Symbol" panose="05050102010706020507" pitchFamily="18" charset="2"/>
              <a:buChar char=""/>
              <a:tabLst>
                <a:tab pos="457200" algn="l"/>
              </a:tabLst>
            </a:pPr>
            <a:r>
              <a:rPr lang="en-IN" sz="1000" b="1" kern="100" dirty="0">
                <a:effectLst/>
                <a:latin typeface="Times New Roman" panose="02020603050405020304" pitchFamily="18" charset="0"/>
                <a:ea typeface="Calibri" panose="020F0502020204030204" pitchFamily="34" charset="0"/>
                <a:cs typeface="Times New Roman" panose="02020603050405020304" pitchFamily="18" charset="0"/>
              </a:rPr>
              <a:t>Objective:</a:t>
            </a: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 The goal is to strengthen these </a:t>
            </a:r>
            <a:r>
              <a:rPr lang="en-IN" sz="1000" kern="100" dirty="0" err="1">
                <a:effectLst/>
                <a:latin typeface="Times New Roman" panose="02020603050405020304" pitchFamily="18" charset="0"/>
                <a:ea typeface="Calibri" panose="020F0502020204030204" pitchFamily="34" charset="0"/>
                <a:cs typeface="Times New Roman" panose="02020603050405020304" pitchFamily="18" charset="0"/>
              </a:rPr>
              <a:t>behaviors</a:t>
            </a: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 by providing positive feedback, encouraging students to continue engaging in actions that lead to success.</a:t>
            </a:r>
          </a:p>
          <a:p>
            <a:pPr>
              <a:spcAft>
                <a:spcPts val="600"/>
              </a:spcAft>
            </a:pPr>
            <a:r>
              <a:rPr lang="en-IN" sz="1000" b="1" kern="100" dirty="0">
                <a:effectLst/>
                <a:latin typeface="Times New Roman" panose="02020603050405020304" pitchFamily="18" charset="0"/>
                <a:ea typeface="Calibri" panose="020F0502020204030204" pitchFamily="34" charset="0"/>
                <a:cs typeface="Times New Roman" panose="02020603050405020304" pitchFamily="18" charset="0"/>
              </a:rPr>
              <a:t>2. Benefits of Positive Reinforcement</a:t>
            </a:r>
            <a:endParaRPr lang="en-IN" sz="1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SzPts val="1000"/>
              <a:buFont typeface="Symbol" panose="05050102010706020507" pitchFamily="18" charset="2"/>
              <a:buChar char=""/>
              <a:tabLst>
                <a:tab pos="457200" algn="l"/>
              </a:tabLst>
            </a:pPr>
            <a:r>
              <a:rPr lang="en-IN" sz="1000" b="1" kern="100" dirty="0">
                <a:effectLst/>
                <a:latin typeface="Times New Roman" panose="02020603050405020304" pitchFamily="18" charset="0"/>
                <a:ea typeface="Calibri" panose="020F0502020204030204" pitchFamily="34" charset="0"/>
                <a:cs typeface="Times New Roman" panose="02020603050405020304" pitchFamily="18" charset="0"/>
              </a:rPr>
              <a:t>Motivation:</a:t>
            </a: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 When students receive praise for their efforts, they feel motivated to continue working hard. This sense of accomplishment can drive them to set higher goals and stay focused.</a:t>
            </a:r>
          </a:p>
          <a:p>
            <a:pPr marL="342900" lvl="0" indent="-342900">
              <a:spcAft>
                <a:spcPts val="600"/>
              </a:spcAft>
              <a:buSzPts val="1000"/>
              <a:buFont typeface="Symbol" panose="05050102010706020507" pitchFamily="18" charset="2"/>
              <a:buChar char=""/>
              <a:tabLst>
                <a:tab pos="457200" algn="l"/>
              </a:tabLst>
            </a:pPr>
            <a:r>
              <a:rPr lang="en-IN" sz="1000" b="1" kern="100" dirty="0">
                <a:effectLst/>
                <a:latin typeface="Times New Roman" panose="02020603050405020304" pitchFamily="18" charset="0"/>
                <a:ea typeface="Calibri" panose="020F0502020204030204" pitchFamily="34" charset="0"/>
                <a:cs typeface="Times New Roman" panose="02020603050405020304" pitchFamily="18" charset="0"/>
              </a:rPr>
              <a:t>Building Confidence:</a:t>
            </a: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 Regular positive reinforcement helps build students’ self-esteem. As they receive recognition for their efforts, they begin to believe in their abilities.</a:t>
            </a:r>
          </a:p>
          <a:p>
            <a:pPr marL="342900" lvl="0" indent="-342900">
              <a:spcAft>
                <a:spcPts val="600"/>
              </a:spcAft>
              <a:buSzPts val="1000"/>
              <a:buFont typeface="Symbol" panose="05050102010706020507" pitchFamily="18" charset="2"/>
              <a:buChar char=""/>
              <a:tabLst>
                <a:tab pos="457200" algn="l"/>
              </a:tabLst>
            </a:pPr>
            <a:r>
              <a:rPr lang="en-IN" sz="1000" b="1" kern="100" dirty="0">
                <a:effectLst/>
                <a:latin typeface="Times New Roman" panose="02020603050405020304" pitchFamily="18" charset="0"/>
                <a:ea typeface="Calibri" panose="020F0502020204030204" pitchFamily="34" charset="0"/>
                <a:cs typeface="Times New Roman" panose="02020603050405020304" pitchFamily="18" charset="0"/>
              </a:rPr>
              <a:t>Positive Classroom Environment:</a:t>
            </a: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 Reinforcing positive </a:t>
            </a:r>
            <a:r>
              <a:rPr lang="en-IN" sz="1000" kern="100" dirty="0" err="1">
                <a:effectLst/>
                <a:latin typeface="Times New Roman" panose="02020603050405020304" pitchFamily="18" charset="0"/>
                <a:ea typeface="Calibri" panose="020F0502020204030204" pitchFamily="34" charset="0"/>
                <a:cs typeface="Times New Roman" panose="02020603050405020304" pitchFamily="18" charset="0"/>
              </a:rPr>
              <a:t>behaviors</a:t>
            </a: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 creates a supportive and encouraging atmosphere where students feel valued and respected. This leads to better cooperation and collaboration in the classroom.</a:t>
            </a:r>
          </a:p>
          <a:p>
            <a:pPr marL="342900" lvl="0" indent="-342900">
              <a:spcAft>
                <a:spcPts val="600"/>
              </a:spcAft>
              <a:buSzPts val="1000"/>
              <a:buFont typeface="Symbol" panose="05050102010706020507" pitchFamily="18" charset="2"/>
              <a:buChar char=""/>
              <a:tabLst>
                <a:tab pos="457200" algn="l"/>
              </a:tabLst>
            </a:pPr>
            <a:r>
              <a:rPr lang="en-IN" sz="1000" b="1" kern="100" dirty="0">
                <a:effectLst/>
                <a:latin typeface="Times New Roman" panose="02020603050405020304" pitchFamily="18" charset="0"/>
                <a:ea typeface="Calibri" panose="020F0502020204030204" pitchFamily="34" charset="0"/>
                <a:cs typeface="Times New Roman" panose="02020603050405020304" pitchFamily="18" charset="0"/>
              </a:rPr>
              <a:t>Reduction of Negative </a:t>
            </a:r>
            <a:r>
              <a:rPr lang="en-IN" sz="1000" b="1" kern="100" dirty="0" err="1">
                <a:effectLst/>
                <a:latin typeface="Times New Roman" panose="02020603050405020304" pitchFamily="18" charset="0"/>
                <a:ea typeface="Calibri" panose="020F0502020204030204" pitchFamily="34" charset="0"/>
                <a:cs typeface="Times New Roman" panose="02020603050405020304" pitchFamily="18" charset="0"/>
              </a:rPr>
              <a:t>Behavior</a:t>
            </a:r>
            <a:r>
              <a:rPr lang="en-IN" sz="1000" b="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 Positive reinforcement often results in a decrease in disruptive </a:t>
            </a:r>
            <a:r>
              <a:rPr lang="en-IN" sz="1000" kern="100" dirty="0" err="1">
                <a:effectLst/>
                <a:latin typeface="Times New Roman" panose="02020603050405020304" pitchFamily="18" charset="0"/>
                <a:ea typeface="Calibri" panose="020F0502020204030204" pitchFamily="34" charset="0"/>
                <a:cs typeface="Times New Roman" panose="02020603050405020304" pitchFamily="18" charset="0"/>
              </a:rPr>
              <a:t>behavior</a:t>
            </a: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 When students are rewarded for positive actions, they are less likely to engage in negative </a:t>
            </a:r>
            <a:r>
              <a:rPr lang="en-IN" sz="1000" kern="100" dirty="0" err="1">
                <a:effectLst/>
                <a:latin typeface="Times New Roman" panose="02020603050405020304" pitchFamily="18" charset="0"/>
                <a:ea typeface="Calibri" panose="020F0502020204030204" pitchFamily="34" charset="0"/>
                <a:cs typeface="Times New Roman" panose="02020603050405020304" pitchFamily="18" charset="0"/>
              </a:rPr>
              <a:t>behaviors</a:t>
            </a: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 seeking attention.</a:t>
            </a:r>
          </a:p>
          <a:p>
            <a:pPr>
              <a:spcAft>
                <a:spcPts val="600"/>
              </a:spcAft>
            </a:pPr>
            <a:r>
              <a:rPr lang="en-IN" sz="1000" b="1" kern="100" dirty="0">
                <a:effectLst/>
                <a:latin typeface="Times New Roman" panose="02020603050405020304" pitchFamily="18" charset="0"/>
                <a:ea typeface="Calibri" panose="020F0502020204030204" pitchFamily="34" charset="0"/>
                <a:cs typeface="Times New Roman" panose="02020603050405020304" pitchFamily="18" charset="0"/>
              </a:rPr>
              <a:t>3. Methods of Positive Reinforcement</a:t>
            </a:r>
            <a:endParaRPr lang="en-IN" sz="1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SzPts val="1000"/>
              <a:buFont typeface="Symbol" panose="05050102010706020507" pitchFamily="18" charset="2"/>
              <a:buChar char=""/>
              <a:tabLst>
                <a:tab pos="457200" algn="l"/>
              </a:tabLst>
            </a:pPr>
            <a:r>
              <a:rPr lang="en-IN" sz="1000" b="1" kern="100" dirty="0">
                <a:effectLst/>
                <a:latin typeface="Times New Roman" panose="02020603050405020304" pitchFamily="18" charset="0"/>
                <a:ea typeface="Calibri" panose="020F0502020204030204" pitchFamily="34" charset="0"/>
                <a:cs typeface="Times New Roman" panose="02020603050405020304" pitchFamily="18" charset="0"/>
              </a:rPr>
              <a:t>Verbal Praise:</a:t>
            </a: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 Acknowledging students with simple statements like "Well done!" or "Great effort!" can go a long way in reinforcing positive </a:t>
            </a:r>
            <a:r>
              <a:rPr lang="en-IN" sz="1000" kern="100" dirty="0" err="1">
                <a:effectLst/>
                <a:latin typeface="Times New Roman" panose="02020603050405020304" pitchFamily="18" charset="0"/>
                <a:ea typeface="Calibri" panose="020F0502020204030204" pitchFamily="34" charset="0"/>
                <a:cs typeface="Times New Roman" panose="02020603050405020304" pitchFamily="18" charset="0"/>
              </a:rPr>
              <a:t>behavior</a:t>
            </a: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spcAft>
                <a:spcPts val="600"/>
              </a:spcAft>
              <a:buSzPts val="1000"/>
              <a:buFont typeface="Symbol" panose="05050102010706020507" pitchFamily="18" charset="2"/>
              <a:buChar char=""/>
              <a:tabLst>
                <a:tab pos="457200" algn="l"/>
              </a:tabLst>
            </a:pPr>
            <a:r>
              <a:rPr lang="en-IN" sz="1000" b="1" kern="100" dirty="0">
                <a:effectLst/>
                <a:latin typeface="Times New Roman" panose="02020603050405020304" pitchFamily="18" charset="0"/>
                <a:ea typeface="Calibri" panose="020F0502020204030204" pitchFamily="34" charset="0"/>
                <a:cs typeface="Times New Roman" panose="02020603050405020304" pitchFamily="18" charset="0"/>
              </a:rPr>
              <a:t>Written Feedback:</a:t>
            </a: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 Writing encouraging notes on assignments or tests shows students that their hard work is being recognized.</a:t>
            </a:r>
          </a:p>
          <a:p>
            <a:pPr marL="342900" lvl="0" indent="-342900">
              <a:spcAft>
                <a:spcPts val="600"/>
              </a:spcAft>
              <a:buSzPts val="1000"/>
              <a:buFont typeface="Symbol" panose="05050102010706020507" pitchFamily="18" charset="2"/>
              <a:buChar char=""/>
              <a:tabLst>
                <a:tab pos="457200" algn="l"/>
              </a:tabLst>
            </a:pPr>
            <a:r>
              <a:rPr lang="en-IN" sz="1000" b="1" kern="100" dirty="0">
                <a:effectLst/>
                <a:latin typeface="Times New Roman" panose="02020603050405020304" pitchFamily="18" charset="0"/>
                <a:ea typeface="Calibri" panose="020F0502020204030204" pitchFamily="34" charset="0"/>
                <a:cs typeface="Times New Roman" panose="02020603050405020304" pitchFamily="18" charset="0"/>
              </a:rPr>
              <a:t>Reward Systems:</a:t>
            </a: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 Implementing reward systems, such as a points-based system, stickers, or certificates, can motivate students to strive for excellence.</a:t>
            </a:r>
          </a:p>
          <a:p>
            <a:pPr>
              <a:spcAft>
                <a:spcPts val="600"/>
              </a:spcAft>
            </a:pPr>
            <a:r>
              <a:rPr lang="en-IN" sz="1000" b="1" kern="100" dirty="0">
                <a:effectLst/>
                <a:latin typeface="Times New Roman" panose="02020603050405020304" pitchFamily="18" charset="0"/>
                <a:ea typeface="Calibri" panose="020F0502020204030204" pitchFamily="34" charset="0"/>
                <a:cs typeface="Times New Roman" panose="02020603050405020304" pitchFamily="18" charset="0"/>
              </a:rPr>
              <a:t>4. Practical Examples in the Classroom</a:t>
            </a:r>
            <a:endParaRPr lang="en-IN" sz="1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SzPts val="1000"/>
              <a:buFont typeface="Symbol" panose="05050102010706020507" pitchFamily="18" charset="2"/>
              <a:buChar char=""/>
              <a:tabLst>
                <a:tab pos="457200" algn="l"/>
              </a:tabLst>
            </a:pPr>
            <a:r>
              <a:rPr lang="en-IN" sz="1000" b="1" kern="100" dirty="0">
                <a:effectLst/>
                <a:latin typeface="Times New Roman" panose="02020603050405020304" pitchFamily="18" charset="0"/>
                <a:ea typeface="Calibri" panose="020F0502020204030204" pitchFamily="34" charset="0"/>
                <a:cs typeface="Times New Roman" panose="02020603050405020304" pitchFamily="18" charset="0"/>
              </a:rPr>
              <a:t>Improving Participation:</a:t>
            </a: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 A teacher may give verbal praise every time a student contributes to class discussions, encouraging them to participate more.</a:t>
            </a:r>
          </a:p>
          <a:p>
            <a:pPr marL="342900" lvl="0" indent="-342900">
              <a:spcAft>
                <a:spcPts val="600"/>
              </a:spcAft>
              <a:buSzPts val="1000"/>
              <a:buFont typeface="Symbol" panose="05050102010706020507" pitchFamily="18" charset="2"/>
              <a:buChar char=""/>
              <a:tabLst>
                <a:tab pos="457200" algn="l"/>
              </a:tabLst>
            </a:pPr>
            <a:r>
              <a:rPr lang="en-IN" sz="1000" b="1" kern="100" dirty="0">
                <a:effectLst/>
                <a:latin typeface="Times New Roman" panose="02020603050405020304" pitchFamily="18" charset="0"/>
                <a:ea typeface="Calibri" panose="020F0502020204030204" pitchFamily="34" charset="0"/>
                <a:cs typeface="Times New Roman" panose="02020603050405020304" pitchFamily="18" charset="0"/>
              </a:rPr>
              <a:t>Consistent Effort:</a:t>
            </a: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 Rewarding consistent homework submission with a "homework hero" certificate can encourage students to complete their assignments regularly.</a:t>
            </a:r>
          </a:p>
          <a:p>
            <a:pPr>
              <a:spcAft>
                <a:spcPts val="600"/>
              </a:spcAft>
            </a:pPr>
            <a:r>
              <a:rPr lang="en-IN" sz="1000" b="1" kern="100" dirty="0">
                <a:effectLst/>
                <a:latin typeface="Times New Roman" panose="02020603050405020304" pitchFamily="18" charset="0"/>
                <a:ea typeface="Calibri" panose="020F0502020204030204" pitchFamily="34" charset="0"/>
                <a:cs typeface="Times New Roman" panose="02020603050405020304" pitchFamily="18" charset="0"/>
              </a:rPr>
              <a:t>5. Conclusion: The Long-Term Impact</a:t>
            </a:r>
            <a:endParaRPr lang="en-IN" sz="1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Positive reinforcement is not just about rewarding good </a:t>
            </a:r>
            <a:r>
              <a:rPr lang="en-IN" sz="1000" kern="100" dirty="0" err="1">
                <a:effectLst/>
                <a:latin typeface="Times New Roman" panose="02020603050405020304" pitchFamily="18" charset="0"/>
                <a:ea typeface="Calibri" panose="020F0502020204030204" pitchFamily="34" charset="0"/>
                <a:cs typeface="Times New Roman" panose="02020603050405020304" pitchFamily="18" charset="0"/>
              </a:rPr>
              <a:t>behavior</a:t>
            </a: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 it's about creating an environment where students feel supported and appreciated. By using this strategy consistently, teachers can cultivate motivated, confident, and successful students who are eager to engage and excel in the classroom. The lasting impact of positive reinforcement goes beyond academics, fostering personal growth and helping students become lifelong learners.</a:t>
            </a:r>
          </a:p>
          <a:p>
            <a:pPr>
              <a:spcAft>
                <a:spcPts val="600"/>
              </a:spcAft>
            </a:pP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a:spcAft>
                <a:spcPts val="600"/>
              </a:spcAft>
            </a:pPr>
            <a:r>
              <a:rPr lang="en-IN" sz="1000" kern="1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17236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E740F-735D-344B-6C5E-021B10039044}"/>
            </a:ext>
          </a:extLst>
        </p:cNvPr>
        <p:cNvGrpSpPr/>
        <p:nvPr/>
      </p:nvGrpSpPr>
      <p:grpSpPr>
        <a:xfrm>
          <a:off x="0" y="0"/>
          <a:ext cx="0" cy="0"/>
          <a:chOff x="0" y="0"/>
          <a:chExt cx="0" cy="0"/>
        </a:xfrm>
      </p:grpSpPr>
      <p:sp>
        <p:nvSpPr>
          <p:cNvPr id="20" name="AutoShape 4">
            <a:extLst>
              <a:ext uri="{FF2B5EF4-FFF2-40B4-BE49-F238E27FC236}">
                <a16:creationId xmlns:a16="http://schemas.microsoft.com/office/drawing/2014/main" id="{ACB3B25E-1002-3F00-A0A3-349A96AFD0FC}"/>
              </a:ext>
            </a:extLst>
          </p:cNvPr>
          <p:cNvSpPr/>
          <p:nvPr/>
        </p:nvSpPr>
        <p:spPr>
          <a:xfrm>
            <a:off x="1" y="940594"/>
            <a:ext cx="7584768" cy="0"/>
          </a:xfrm>
          <a:prstGeom prst="line">
            <a:avLst/>
          </a:prstGeom>
          <a:ln w="19050" cap="flat">
            <a:solidFill>
              <a:srgbClr val="222221"/>
            </a:solidFill>
            <a:prstDash val="solid"/>
            <a:headEnd type="none" w="sm" len="sm"/>
            <a:tailEnd type="none" w="sm" len="sm"/>
          </a:ln>
        </p:spPr>
        <p:txBody>
          <a:bodyPr/>
          <a:lstStyle/>
          <a:p>
            <a:endParaRPr lang="en-US"/>
          </a:p>
        </p:txBody>
      </p:sp>
      <p:sp>
        <p:nvSpPr>
          <p:cNvPr id="6" name="AutoShape 2">
            <a:extLst>
              <a:ext uri="{FF2B5EF4-FFF2-40B4-BE49-F238E27FC236}">
                <a16:creationId xmlns:a16="http://schemas.microsoft.com/office/drawing/2014/main" id="{AA04ADA0-678F-497D-5195-2E30F567AE25}"/>
              </a:ext>
            </a:extLst>
          </p:cNvPr>
          <p:cNvSpPr/>
          <p:nvPr/>
        </p:nvSpPr>
        <p:spPr>
          <a:xfrm>
            <a:off x="1" y="9752803"/>
            <a:ext cx="7556500" cy="13247"/>
          </a:xfrm>
          <a:prstGeom prst="line">
            <a:avLst/>
          </a:prstGeom>
          <a:ln w="57150" cap="flat">
            <a:solidFill>
              <a:srgbClr val="000000"/>
            </a:solidFill>
            <a:prstDash val="solid"/>
            <a:headEnd type="none" w="sm" len="sm"/>
            <a:tailEnd type="none" w="sm" len="sm"/>
          </a:ln>
        </p:spPr>
        <p:txBody>
          <a:bodyPr/>
          <a:lstStyle/>
          <a:p>
            <a:endParaRPr lang="en-US" dirty="0"/>
          </a:p>
        </p:txBody>
      </p:sp>
      <p:sp>
        <p:nvSpPr>
          <p:cNvPr id="7" name="TextBox 6">
            <a:extLst>
              <a:ext uri="{FF2B5EF4-FFF2-40B4-BE49-F238E27FC236}">
                <a16:creationId xmlns:a16="http://schemas.microsoft.com/office/drawing/2014/main" id="{DA42C337-2FD6-6CE2-0B8C-57C239643A56}"/>
              </a:ext>
            </a:extLst>
          </p:cNvPr>
          <p:cNvSpPr txBox="1"/>
          <p:nvPr/>
        </p:nvSpPr>
        <p:spPr>
          <a:xfrm>
            <a:off x="1120195" y="9779714"/>
            <a:ext cx="5440913" cy="646331"/>
          </a:xfrm>
          <a:prstGeom prst="rect">
            <a:avLst/>
          </a:prstGeom>
          <a:noFill/>
        </p:spPr>
        <p:txBody>
          <a:bodyPr wrap="none" rtlCol="0">
            <a:spAutoFit/>
          </a:bodyPr>
          <a:lstStyle/>
          <a:p>
            <a:r>
              <a:rPr lang="en-IN" sz="3600" dirty="0">
                <a:latin typeface="Engravers' Old English BT Bold" panose="020B0604020202020204" charset="0"/>
              </a:rPr>
              <a:t>The Sandeepni Chronicle</a:t>
            </a:r>
          </a:p>
        </p:txBody>
      </p:sp>
      <p:sp>
        <p:nvSpPr>
          <p:cNvPr id="9" name="AutoShape 4">
            <a:extLst>
              <a:ext uri="{FF2B5EF4-FFF2-40B4-BE49-F238E27FC236}">
                <a16:creationId xmlns:a16="http://schemas.microsoft.com/office/drawing/2014/main" id="{49F78579-D924-8650-47FE-33B807FDC1B1}"/>
              </a:ext>
            </a:extLst>
          </p:cNvPr>
          <p:cNvSpPr/>
          <p:nvPr/>
        </p:nvSpPr>
        <p:spPr>
          <a:xfrm>
            <a:off x="16531" y="182185"/>
            <a:ext cx="7568238" cy="21241"/>
          </a:xfrm>
          <a:prstGeom prst="line">
            <a:avLst/>
          </a:prstGeom>
          <a:ln w="19050" cap="flat">
            <a:solidFill>
              <a:srgbClr val="222221"/>
            </a:solidFill>
            <a:prstDash val="solid"/>
            <a:headEnd type="none" w="sm" len="sm"/>
            <a:tailEnd type="none" w="sm" len="sm"/>
          </a:ln>
        </p:spPr>
        <p:txBody>
          <a:bodyPr/>
          <a:lstStyle/>
          <a:p>
            <a:endParaRPr lang="en-IN" dirty="0"/>
          </a:p>
        </p:txBody>
      </p:sp>
      <p:sp>
        <p:nvSpPr>
          <p:cNvPr id="11" name="AutoShape 2">
            <a:extLst>
              <a:ext uri="{FF2B5EF4-FFF2-40B4-BE49-F238E27FC236}">
                <a16:creationId xmlns:a16="http://schemas.microsoft.com/office/drawing/2014/main" id="{7ED2841F-4EE9-A97E-0752-CE1C7441EA4C}"/>
              </a:ext>
            </a:extLst>
          </p:cNvPr>
          <p:cNvSpPr/>
          <p:nvPr/>
        </p:nvSpPr>
        <p:spPr>
          <a:xfrm flipV="1">
            <a:off x="-23283" y="10489974"/>
            <a:ext cx="7579783" cy="13246"/>
          </a:xfrm>
          <a:prstGeom prst="line">
            <a:avLst/>
          </a:prstGeom>
          <a:ln w="57150" cap="flat">
            <a:solidFill>
              <a:srgbClr val="000000"/>
            </a:solidFill>
            <a:prstDash val="solid"/>
            <a:headEnd type="none" w="sm" len="sm"/>
            <a:tailEnd type="none" w="sm" len="sm"/>
          </a:ln>
        </p:spPr>
        <p:txBody>
          <a:bodyPr/>
          <a:lstStyle/>
          <a:p>
            <a:endParaRPr lang="en-US"/>
          </a:p>
        </p:txBody>
      </p:sp>
      <p:sp>
        <p:nvSpPr>
          <p:cNvPr id="18" name="TextBox 17">
            <a:extLst>
              <a:ext uri="{FF2B5EF4-FFF2-40B4-BE49-F238E27FC236}">
                <a16:creationId xmlns:a16="http://schemas.microsoft.com/office/drawing/2014/main" id="{3CA39BFA-5A16-4DD8-80F4-645F4F0CF1AD}"/>
              </a:ext>
            </a:extLst>
          </p:cNvPr>
          <p:cNvSpPr txBox="1"/>
          <p:nvPr/>
        </p:nvSpPr>
        <p:spPr>
          <a:xfrm>
            <a:off x="-52575" y="93326"/>
            <a:ext cx="7449210" cy="866519"/>
          </a:xfrm>
          <a:prstGeom prst="rect">
            <a:avLst/>
          </a:prstGeom>
          <a:noFill/>
        </p:spPr>
        <p:txBody>
          <a:bodyPr wrap="square">
            <a:spAutoFit/>
          </a:bodyPr>
          <a:lstStyle/>
          <a:p>
            <a:pPr algn="ctr">
              <a:lnSpc>
                <a:spcPct val="107000"/>
              </a:lnSpc>
              <a:spcAft>
                <a:spcPts val="800"/>
              </a:spcAft>
            </a:pPr>
            <a:r>
              <a:rPr lang="en-IN" sz="1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400" b="1" kern="100" dirty="0">
                <a:effectLst/>
                <a:latin typeface="Times New Roman" panose="02020603050405020304" pitchFamily="18" charset="0"/>
                <a:ea typeface="Calibri" panose="020F0502020204030204" pitchFamily="34" charset="0"/>
                <a:cs typeface="Times New Roman" panose="02020603050405020304" pitchFamily="18" charset="0"/>
              </a:rPr>
              <a:t>The Role of Exams in Education</a:t>
            </a:r>
            <a:endParaRPr lang="en-IN"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b="1" dirty="0">
                <a:latin typeface="Times New Roman" panose="02020603050405020304" pitchFamily="18" charset="0"/>
                <a:cs typeface="Times New Roman" panose="02020603050405020304" pitchFamily="18" charset="0"/>
              </a:rPr>
              <a:t>By:- Mr. Vikram </a:t>
            </a:r>
          </a:p>
        </p:txBody>
      </p:sp>
      <p:sp>
        <p:nvSpPr>
          <p:cNvPr id="3" name="TextBox 2">
            <a:extLst>
              <a:ext uri="{FF2B5EF4-FFF2-40B4-BE49-F238E27FC236}">
                <a16:creationId xmlns:a16="http://schemas.microsoft.com/office/drawing/2014/main" id="{A400F28A-9FC6-7AEC-65A0-4C568AA907FA}"/>
              </a:ext>
            </a:extLst>
          </p:cNvPr>
          <p:cNvSpPr txBox="1"/>
          <p:nvPr/>
        </p:nvSpPr>
        <p:spPr>
          <a:xfrm>
            <a:off x="124140" y="2679700"/>
            <a:ext cx="7162800" cy="7048083"/>
          </a:xfrm>
          <a:prstGeom prst="rect">
            <a:avLst/>
          </a:prstGeom>
          <a:noFill/>
        </p:spPr>
        <p:txBody>
          <a:bodyPr wrap="square" rtlCol="0">
            <a:spAutoFit/>
          </a:bodyPr>
          <a:lstStyle/>
          <a:p>
            <a:pPr algn="just">
              <a:spcAft>
                <a:spcPts val="800"/>
              </a:spcAft>
            </a:pP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Exams are an integral part of the educational system. As a teacher, I have witnessed firsthand how exams shape students' learning and development. While exams are often seen as stressful, they play a crucial role in assessing a student's academic progress, understanding of the subject matter, and their ability to apply knowledge.</a:t>
            </a:r>
          </a:p>
          <a:p>
            <a:pPr algn="just">
              <a:spcAft>
                <a:spcPts val="800"/>
              </a:spcAft>
            </a:pP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1. Assessing Knowledge and Understanding</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800"/>
              </a:spcAft>
              <a:buSzPts val="1000"/>
              <a:buFont typeface="Symbol" panose="05050102010706020507" pitchFamily="18" charset="2"/>
              <a:buChar char=""/>
              <a:tabLst>
                <a:tab pos="457200" algn="l"/>
              </a:tabLst>
            </a:pP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Purpose of Exams:</a:t>
            </a: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 Exams serve as a tool to evaluate the depth of knowledge students have acquired. They help teachers identify whether students have grasped the concepts taught during the course.</a:t>
            </a:r>
          </a:p>
          <a:p>
            <a:pPr marL="342900" lvl="0" indent="-342900" algn="just">
              <a:spcAft>
                <a:spcPts val="800"/>
              </a:spcAft>
              <a:buSzPts val="1000"/>
              <a:buFont typeface="Symbol" panose="05050102010706020507" pitchFamily="18" charset="2"/>
              <a:buChar char=""/>
              <a:tabLst>
                <a:tab pos="457200" algn="l"/>
              </a:tabLst>
            </a:pP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Comprehensive Evaluation:</a:t>
            </a: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 Through various types of questions (multiple-choice, essays, or problem-solving), exams test students' understanding of the subject as a whole, ensuring they can connect theory to practice.</a:t>
            </a:r>
          </a:p>
          <a:p>
            <a:pPr marL="342900" lvl="0" indent="-342900" algn="just">
              <a:spcAft>
                <a:spcPts val="800"/>
              </a:spcAft>
              <a:buSzPts val="1000"/>
              <a:buFont typeface="Symbol" panose="05050102010706020507" pitchFamily="18" charset="2"/>
              <a:buChar char=""/>
              <a:tabLst>
                <a:tab pos="457200" algn="l"/>
              </a:tabLst>
            </a:pP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Feedback for Improvement:</a:t>
            </a: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 Exams also provide feedback to students and teachers about areas of strength and weaknesses, enabling targeted improvements.</a:t>
            </a:r>
          </a:p>
          <a:p>
            <a:pPr algn="just">
              <a:spcAft>
                <a:spcPts val="800"/>
              </a:spcAft>
            </a:pP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2. Fostering Discipline and Time Management</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800"/>
              </a:spcAft>
              <a:buSzPts val="1000"/>
              <a:buFont typeface="Symbol" panose="05050102010706020507" pitchFamily="18" charset="2"/>
              <a:buChar char=""/>
              <a:tabLst>
                <a:tab pos="457200" algn="l"/>
              </a:tabLst>
            </a:pP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Preparation for Exams:</a:t>
            </a: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 The process of preparing for exams encourages students to develop discipline and effective study habits. They learn how to organize their time, prioritize tasks, and stay focused.</a:t>
            </a:r>
          </a:p>
          <a:p>
            <a:pPr marL="342900" lvl="0" indent="-342900" algn="just">
              <a:spcAft>
                <a:spcPts val="800"/>
              </a:spcAft>
              <a:buSzPts val="1000"/>
              <a:buFont typeface="Symbol" panose="05050102010706020507" pitchFamily="18" charset="2"/>
              <a:buChar char=""/>
              <a:tabLst>
                <a:tab pos="457200" algn="l"/>
              </a:tabLst>
            </a:pP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Building Time Management Skills:</a:t>
            </a: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 During exams, students are required to manage their time efficiently to complete tasks within a set period. This skill is essential not only for academic success but also in life beyond school.'</a:t>
            </a:r>
          </a:p>
          <a:p>
            <a:pPr algn="just">
              <a:spcAft>
                <a:spcPts val="800"/>
              </a:spcAft>
            </a:pP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3. Promoting Critical Thinking and Problem-Solving</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800"/>
              </a:spcAft>
              <a:buSzPts val="1000"/>
              <a:buFont typeface="Symbol" panose="05050102010706020507" pitchFamily="18" charset="2"/>
              <a:buChar char=""/>
              <a:tabLst>
                <a:tab pos="457200" algn="l"/>
              </a:tabLst>
            </a:pP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Application of Knowledge:</a:t>
            </a: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 Exams challenge students to go beyond rote memorization and apply what they have learned in new situations. This process fosters critical thinking and problem-solving abilities.</a:t>
            </a:r>
          </a:p>
          <a:p>
            <a:pPr marL="342900" lvl="0" indent="-342900" algn="just">
              <a:spcAft>
                <a:spcPts val="800"/>
              </a:spcAft>
              <a:buSzPts val="1000"/>
              <a:buFont typeface="Symbol" panose="05050102010706020507" pitchFamily="18" charset="2"/>
              <a:buChar char=""/>
              <a:tabLst>
                <a:tab pos="457200" algn="l"/>
              </a:tabLst>
            </a:pP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Encouraging Analytical Thinking:</a:t>
            </a: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 Essay-style questions or case studies encourage students to think analytically and present well-structured arguments, improving their ability to reason and evaluate information logically.</a:t>
            </a:r>
          </a:p>
          <a:p>
            <a:pPr algn="just">
              <a:spcAft>
                <a:spcPts val="800"/>
              </a:spcAft>
            </a:pP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4. Preparing for Future Challenges</a:t>
            </a:r>
            <a:endParaRPr lang="en-I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800"/>
              </a:spcAft>
              <a:buSzPts val="1000"/>
              <a:buFont typeface="Symbol" panose="05050102010706020507" pitchFamily="18" charset="2"/>
              <a:buChar char=""/>
              <a:tabLst>
                <a:tab pos="457200" algn="l"/>
              </a:tabLst>
            </a:pP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Simulating Real-World Scenarios:</a:t>
            </a: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 Exams simulate real-world challenges where individuals need to perform under pressure. The experience gained through exams prepares students for future </a:t>
            </a:r>
            <a:r>
              <a:rPr lang="en-IN" sz="1100" kern="100" dirty="0" err="1">
                <a:effectLst/>
                <a:latin typeface="Times New Roman" panose="02020603050405020304" pitchFamily="18" charset="0"/>
                <a:ea typeface="Calibri" panose="020F0502020204030204" pitchFamily="34" charset="0"/>
                <a:cs typeface="Times New Roman" panose="02020603050405020304" pitchFamily="18" charset="0"/>
              </a:rPr>
              <a:t>endeavors</a:t>
            </a: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 in college, career, and other life challenges.</a:t>
            </a:r>
          </a:p>
          <a:p>
            <a:pPr marL="342900" lvl="0" indent="-342900" algn="just">
              <a:spcAft>
                <a:spcPts val="800"/>
              </a:spcAft>
              <a:buSzPts val="1000"/>
              <a:buFont typeface="Symbol" panose="05050102010706020507" pitchFamily="18" charset="2"/>
              <a:buChar char=""/>
              <a:tabLst>
                <a:tab pos="457200" algn="l"/>
              </a:tabLst>
            </a:pP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Building Resilience:</a:t>
            </a: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 The stress and pressure associated with exams help students develop resilience. Learning how to handle pressure and perform despite challenges is an invaluable skill.</a:t>
            </a:r>
          </a:p>
          <a:p>
            <a:pPr algn="just">
              <a:spcAft>
                <a:spcPts val="800"/>
              </a:spcAft>
            </a:pP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5. Conclusion: A Balanced Perspective on Exams</a:t>
            </a:r>
            <a:r>
              <a:rPr lang="en-IN" sz="1100" b="1" kern="100" dirty="0">
                <a:latin typeface="Times New Roman" panose="02020603050405020304" pitchFamily="18" charset="0"/>
                <a:ea typeface="Calibri" panose="020F0502020204030204" pitchFamily="34" charset="0"/>
                <a:cs typeface="Times New Roman" panose="02020603050405020304" pitchFamily="18" charset="0"/>
              </a:rPr>
              <a:t> :- </a:t>
            </a: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Exams are not just a way of assessing student performance; they also contribute to overall personal and academic growth. While they can be stressful, they offer valuable opportunities for learning, discipline, and personal development. As educators, it is essential to create a balanced approach to exams, ensuring they are fair, comprehensive, and supportive of students' growth. By doing so, we can help students navigate exams with confidence and use them as stepping stones toward success.</a:t>
            </a:r>
          </a:p>
          <a:p>
            <a:pPr algn="just">
              <a:spcAft>
                <a:spcPts val="800"/>
              </a:spcAft>
            </a:pP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2" name="Picture 1">
            <a:extLst>
              <a:ext uri="{FF2B5EF4-FFF2-40B4-BE49-F238E27FC236}">
                <a16:creationId xmlns:a16="http://schemas.microsoft.com/office/drawing/2014/main" id="{A418214C-204E-E2B5-488D-A663D548C6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6250" y="1108536"/>
            <a:ext cx="1378580" cy="14947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32581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a:extLst>
              <a:ext uri="{FF2B5EF4-FFF2-40B4-BE49-F238E27FC236}">
                <a16:creationId xmlns:a16="http://schemas.microsoft.com/office/drawing/2014/main" id="{0F33D091-17C8-B24C-5953-E0E7D39100FC}"/>
              </a:ext>
            </a:extLst>
          </p:cNvPr>
          <p:cNvSpPr/>
          <p:nvPr/>
        </p:nvSpPr>
        <p:spPr>
          <a:xfrm>
            <a:off x="-23283" y="1155700"/>
            <a:ext cx="7584768" cy="0"/>
          </a:xfrm>
          <a:prstGeom prst="line">
            <a:avLst/>
          </a:prstGeom>
          <a:ln w="19050" cap="flat">
            <a:solidFill>
              <a:srgbClr val="222221"/>
            </a:solidFill>
            <a:prstDash val="solid"/>
            <a:headEnd type="none" w="sm" len="sm"/>
            <a:tailEnd type="none" w="sm" len="sm"/>
          </a:ln>
        </p:spPr>
        <p:txBody>
          <a:bodyPr/>
          <a:lstStyle/>
          <a:p>
            <a:endParaRPr lang="en-US"/>
          </a:p>
        </p:txBody>
      </p:sp>
      <p:sp>
        <p:nvSpPr>
          <p:cNvPr id="6" name="AutoShape 2">
            <a:extLst>
              <a:ext uri="{FF2B5EF4-FFF2-40B4-BE49-F238E27FC236}">
                <a16:creationId xmlns:a16="http://schemas.microsoft.com/office/drawing/2014/main" id="{84318471-2392-DDF4-F76C-856D43D72CBB}"/>
              </a:ext>
            </a:extLst>
          </p:cNvPr>
          <p:cNvSpPr/>
          <p:nvPr/>
        </p:nvSpPr>
        <p:spPr>
          <a:xfrm>
            <a:off x="1" y="9752803"/>
            <a:ext cx="7556500" cy="13247"/>
          </a:xfrm>
          <a:prstGeom prst="line">
            <a:avLst/>
          </a:prstGeom>
          <a:ln w="57150" cap="flat">
            <a:solidFill>
              <a:srgbClr val="000000"/>
            </a:solidFill>
            <a:prstDash val="solid"/>
            <a:headEnd type="none" w="sm" len="sm"/>
            <a:tailEnd type="none" w="sm" len="sm"/>
          </a:ln>
        </p:spPr>
        <p:txBody>
          <a:bodyPr/>
          <a:lstStyle/>
          <a:p>
            <a:endParaRPr lang="en-US" dirty="0"/>
          </a:p>
        </p:txBody>
      </p:sp>
      <p:sp>
        <p:nvSpPr>
          <p:cNvPr id="7" name="TextBox 6">
            <a:extLst>
              <a:ext uri="{FF2B5EF4-FFF2-40B4-BE49-F238E27FC236}">
                <a16:creationId xmlns:a16="http://schemas.microsoft.com/office/drawing/2014/main" id="{FA625BEE-C1DC-3C34-2768-0C7BC1906106}"/>
              </a:ext>
            </a:extLst>
          </p:cNvPr>
          <p:cNvSpPr txBox="1"/>
          <p:nvPr/>
        </p:nvSpPr>
        <p:spPr>
          <a:xfrm>
            <a:off x="1120195" y="9779714"/>
            <a:ext cx="5440913" cy="646331"/>
          </a:xfrm>
          <a:prstGeom prst="rect">
            <a:avLst/>
          </a:prstGeom>
          <a:noFill/>
        </p:spPr>
        <p:txBody>
          <a:bodyPr wrap="none" rtlCol="0">
            <a:spAutoFit/>
          </a:bodyPr>
          <a:lstStyle/>
          <a:p>
            <a:r>
              <a:rPr lang="en-IN" sz="3600" dirty="0">
                <a:latin typeface="Engravers' Old English BT Bold" panose="020B0604020202020204" charset="0"/>
              </a:rPr>
              <a:t>The Sandeepni Chronicle</a:t>
            </a:r>
          </a:p>
        </p:txBody>
      </p:sp>
      <p:sp>
        <p:nvSpPr>
          <p:cNvPr id="9" name="AutoShape 4">
            <a:extLst>
              <a:ext uri="{FF2B5EF4-FFF2-40B4-BE49-F238E27FC236}">
                <a16:creationId xmlns:a16="http://schemas.microsoft.com/office/drawing/2014/main" id="{37FC8E44-5DBB-23A8-F06D-F3EB43E6F4B8}"/>
              </a:ext>
            </a:extLst>
          </p:cNvPr>
          <p:cNvSpPr/>
          <p:nvPr/>
        </p:nvSpPr>
        <p:spPr>
          <a:xfrm>
            <a:off x="16531" y="182185"/>
            <a:ext cx="7568238" cy="21241"/>
          </a:xfrm>
          <a:prstGeom prst="line">
            <a:avLst/>
          </a:prstGeom>
          <a:ln w="19050" cap="flat">
            <a:solidFill>
              <a:srgbClr val="222221"/>
            </a:solidFill>
            <a:prstDash val="solid"/>
            <a:headEnd type="none" w="sm" len="sm"/>
            <a:tailEnd type="none" w="sm" len="sm"/>
          </a:ln>
        </p:spPr>
        <p:txBody>
          <a:bodyPr/>
          <a:lstStyle/>
          <a:p>
            <a:endParaRPr lang="en-IN" dirty="0"/>
          </a:p>
        </p:txBody>
      </p:sp>
      <p:sp>
        <p:nvSpPr>
          <p:cNvPr id="11" name="AutoShape 2">
            <a:extLst>
              <a:ext uri="{FF2B5EF4-FFF2-40B4-BE49-F238E27FC236}">
                <a16:creationId xmlns:a16="http://schemas.microsoft.com/office/drawing/2014/main" id="{D4BBCE7D-EDA2-62CA-8F5E-0B99EE4DC931}"/>
              </a:ext>
            </a:extLst>
          </p:cNvPr>
          <p:cNvSpPr/>
          <p:nvPr/>
        </p:nvSpPr>
        <p:spPr>
          <a:xfrm flipV="1">
            <a:off x="-23283" y="10489974"/>
            <a:ext cx="7579783" cy="13246"/>
          </a:xfrm>
          <a:prstGeom prst="line">
            <a:avLst/>
          </a:prstGeom>
          <a:ln w="57150" cap="flat">
            <a:solidFill>
              <a:srgbClr val="000000"/>
            </a:solidFill>
            <a:prstDash val="solid"/>
            <a:headEnd type="none" w="sm" len="sm"/>
            <a:tailEnd type="none" w="sm" len="sm"/>
          </a:ln>
        </p:spPr>
        <p:txBody>
          <a:bodyPr/>
          <a:lstStyle/>
          <a:p>
            <a:endParaRPr lang="en-US"/>
          </a:p>
        </p:txBody>
      </p:sp>
      <p:sp>
        <p:nvSpPr>
          <p:cNvPr id="18" name="TextBox 17">
            <a:extLst>
              <a:ext uri="{FF2B5EF4-FFF2-40B4-BE49-F238E27FC236}">
                <a16:creationId xmlns:a16="http://schemas.microsoft.com/office/drawing/2014/main" id="{3C06D94E-2822-327A-199C-B15B138CAEA8}"/>
              </a:ext>
            </a:extLst>
          </p:cNvPr>
          <p:cNvSpPr txBox="1"/>
          <p:nvPr/>
        </p:nvSpPr>
        <p:spPr>
          <a:xfrm>
            <a:off x="387208" y="255888"/>
            <a:ext cx="6781800" cy="461665"/>
          </a:xfrm>
          <a:prstGeom prst="rect">
            <a:avLst/>
          </a:prstGeom>
          <a:noFill/>
        </p:spPr>
        <p:txBody>
          <a:bodyPr wrap="square">
            <a:spAutoFit/>
          </a:bodyPr>
          <a:lstStyle/>
          <a:p>
            <a:pPr algn="ctr">
              <a:spcBef>
                <a:spcPts val="1200"/>
              </a:spcBef>
              <a:spcAft>
                <a:spcPts val="1200"/>
              </a:spcAft>
            </a:pPr>
            <a:r>
              <a:rPr lang="en-US" sz="2400" b="1" dirty="0">
                <a:latin typeface="Times New Roman" panose="02020603050405020304" pitchFamily="18" charset="0"/>
                <a:cs typeface="Times New Roman" panose="02020603050405020304" pitchFamily="18" charset="0"/>
              </a:rPr>
              <a:t>Percolating Ideas: Coffee with the Principal</a:t>
            </a:r>
            <a:endParaRPr lang="en-IN" sz="2400" b="1"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A2BB357-DF33-E991-951F-CDC3C63F6630}"/>
              </a:ext>
            </a:extLst>
          </p:cNvPr>
          <p:cNvSpPr txBox="1"/>
          <p:nvPr/>
        </p:nvSpPr>
        <p:spPr>
          <a:xfrm>
            <a:off x="1298293" y="783204"/>
            <a:ext cx="4765630" cy="338554"/>
          </a:xfrm>
          <a:prstGeom prst="rect">
            <a:avLst/>
          </a:prstGeom>
          <a:noFill/>
        </p:spPr>
        <p:txBody>
          <a:bodyPr wrap="square" rtlCol="0">
            <a:spAutoFit/>
          </a:bodyPr>
          <a:lstStyle/>
          <a:p>
            <a:pPr algn="ctr">
              <a:spcBef>
                <a:spcPts val="1200"/>
              </a:spcBef>
              <a:spcAft>
                <a:spcPts val="1200"/>
              </a:spcAft>
            </a:pPr>
            <a:r>
              <a:rPr lang="en-US" sz="1600" b="1" dirty="0">
                <a:latin typeface="Times New Roman" panose="02020603050405020304" pitchFamily="18" charset="0"/>
                <a:cs typeface="Times New Roman" panose="02020603050405020304" pitchFamily="18" charset="0"/>
              </a:rPr>
              <a:t>Report By:- Ms. </a:t>
            </a:r>
            <a:r>
              <a:rPr lang="en-US" sz="1600" b="1" dirty="0" err="1">
                <a:latin typeface="Times New Roman" panose="02020603050405020304" pitchFamily="18" charset="0"/>
                <a:cs typeface="Times New Roman" panose="02020603050405020304" pitchFamily="18" charset="0"/>
              </a:rPr>
              <a:t>Mainsha</a:t>
            </a:r>
            <a:r>
              <a:rPr lang="en-US" sz="1600" b="1" dirty="0">
                <a:latin typeface="Times New Roman" panose="02020603050405020304" pitchFamily="18" charset="0"/>
                <a:cs typeface="Times New Roman" panose="02020603050405020304" pitchFamily="18" charset="0"/>
              </a:rPr>
              <a:t> Verma</a:t>
            </a:r>
          </a:p>
        </p:txBody>
      </p:sp>
      <p:sp>
        <p:nvSpPr>
          <p:cNvPr id="4" name="TextBox 3">
            <a:extLst>
              <a:ext uri="{FF2B5EF4-FFF2-40B4-BE49-F238E27FC236}">
                <a16:creationId xmlns:a16="http://schemas.microsoft.com/office/drawing/2014/main" id="{CF2357DB-B568-46A4-C997-31A72319D8E1}"/>
              </a:ext>
            </a:extLst>
          </p:cNvPr>
          <p:cNvSpPr txBox="1"/>
          <p:nvPr/>
        </p:nvSpPr>
        <p:spPr>
          <a:xfrm>
            <a:off x="193207" y="3602484"/>
            <a:ext cx="6975801" cy="6122125"/>
          </a:xfrm>
          <a:prstGeom prst="rect">
            <a:avLst/>
          </a:prstGeom>
          <a:noFill/>
        </p:spPr>
        <p:txBody>
          <a:bodyPr wrap="square">
            <a:spAutoFit/>
          </a:bodyPr>
          <a:lstStyle/>
          <a:p>
            <a:pPr algn="just">
              <a:lnSpc>
                <a:spcPct val="107000"/>
              </a:lnSpc>
              <a:spcAft>
                <a:spcPts val="800"/>
              </a:spcAft>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On December 3</a:t>
            </a:r>
            <a:r>
              <a:rPr lang="en-IN" sz="1400" kern="100" baseline="30000" dirty="0">
                <a:effectLst/>
                <a:latin typeface="Times New Roman" panose="02020603050405020304" pitchFamily="18" charset="0"/>
                <a:ea typeface="Calibri" panose="020F0502020204030204" pitchFamily="34" charset="0"/>
                <a:cs typeface="Times New Roman" panose="02020603050405020304" pitchFamily="18" charset="0"/>
              </a:rPr>
              <a:t>rd</a:t>
            </a: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  2024, the Kindergarten Wing of the school hosted a special assembly focused on the theme “</a:t>
            </a:r>
            <a:r>
              <a:rPr lang="en-IN" sz="1400" b="1" kern="100" dirty="0">
                <a:effectLst/>
                <a:latin typeface="Times New Roman" panose="02020603050405020304" pitchFamily="18" charset="0"/>
                <a:ea typeface="Calibri" panose="020F0502020204030204" pitchFamily="34" charset="0"/>
                <a:cs typeface="Times New Roman" panose="02020603050405020304" pitchFamily="18" charset="0"/>
              </a:rPr>
              <a:t>Ethics and Etiquette,” </a:t>
            </a: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with an interactive session for parents titled “Coffee with the Principal.” The </a:t>
            </a:r>
            <a:r>
              <a:rPr lang="en-IN" sz="1400" kern="100" dirty="0" err="1">
                <a:effectLst/>
                <a:latin typeface="Times New Roman" panose="02020603050405020304" pitchFamily="18" charset="0"/>
                <a:ea typeface="Calibri" panose="020F0502020204030204" pitchFamily="34" charset="0"/>
                <a:cs typeface="Times New Roman" panose="02020603050405020304" pitchFamily="18" charset="0"/>
              </a:rPr>
              <a:t>assembl</a:t>
            </a: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 led by </a:t>
            </a:r>
            <a:r>
              <a:rPr lang="en-IN" sz="1400" kern="100" dirty="0">
                <a:latin typeface="Times New Roman" panose="02020603050405020304" pitchFamily="18" charset="0"/>
                <a:ea typeface="Calibri" panose="020F0502020204030204" pitchFamily="34" charset="0"/>
                <a:cs typeface="Times New Roman" panose="02020603050405020304" pitchFamily="18" charset="0"/>
              </a:rPr>
              <a:t>UKG Students, </a:t>
            </a: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emphasized the importance of instilling ethical values and good manners in young children.</a:t>
            </a:r>
          </a:p>
          <a:p>
            <a:pPr algn="just">
              <a:lnSpc>
                <a:spcPct val="107000"/>
              </a:lnSpc>
              <a:spcAft>
                <a:spcPts val="800"/>
              </a:spcAft>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The session began with Vice Principal Ms. Deeksha  Bhardwaj addressing the students, highlighting the significance of ethics—distinguishing right from wrong—and etiquette—how to treat others with kindness and respect. </a:t>
            </a:r>
            <a:r>
              <a:rPr lang="en-IN" sz="1400" kern="100" dirty="0">
                <a:latin typeface="Times New Roman" panose="02020603050405020304" pitchFamily="18" charset="0"/>
                <a:ea typeface="Calibri" panose="020F0502020204030204" pitchFamily="34" charset="0"/>
                <a:cs typeface="Times New Roman" panose="02020603050405020304" pitchFamily="18" charset="0"/>
              </a:rPr>
              <a:t>She</a:t>
            </a: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 shared practical examples of how children can incorporate these values into their daily lives, such as saying “please” and “thank you,” being respectful to teachers and peers, and learning the value of honesty and empathy.</a:t>
            </a:r>
          </a:p>
          <a:p>
            <a:pPr algn="just">
              <a:lnSpc>
                <a:spcPct val="107000"/>
              </a:lnSpc>
              <a:spcAft>
                <a:spcPts val="800"/>
              </a:spcAft>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Following the assembly, the principal invited parents for a “Coffee with the Principal” session, encouraging open dialogue about the role of both the school and families in nurturing ethical </a:t>
            </a:r>
            <a:r>
              <a:rPr lang="en-IN" sz="1400" kern="100" dirty="0" err="1">
                <a:effectLst/>
                <a:latin typeface="Times New Roman" panose="02020603050405020304" pitchFamily="18" charset="0"/>
                <a:ea typeface="Calibri" panose="020F0502020204030204" pitchFamily="34" charset="0"/>
                <a:cs typeface="Times New Roman" panose="02020603050405020304" pitchFamily="18" charset="0"/>
              </a:rPr>
              <a:t>behavior</a:t>
            </a: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 and social skills. </a:t>
            </a:r>
            <a:r>
              <a:rPr lang="en-IN" sz="1400" kern="100" dirty="0" err="1">
                <a:effectLst/>
                <a:latin typeface="Times New Roman" panose="02020603050405020304" pitchFamily="18" charset="0"/>
                <a:ea typeface="Calibri" panose="020F0502020204030204" pitchFamily="34" charset="0"/>
                <a:cs typeface="Times New Roman" panose="02020603050405020304" pitchFamily="18" charset="0"/>
              </a:rPr>
              <a:t>Dr.</a:t>
            </a: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 Puri emphasized that teaching ethics and etiquette starts at home, with parents being key role models. </a:t>
            </a:r>
            <a:r>
              <a:rPr lang="en-IN" sz="1400" kern="100" dirty="0">
                <a:latin typeface="Times New Roman" panose="02020603050405020304" pitchFamily="18" charset="0"/>
                <a:ea typeface="Calibri" panose="020F0502020204030204" pitchFamily="34" charset="0"/>
                <a:cs typeface="Times New Roman" panose="02020603050405020304" pitchFamily="18" charset="0"/>
              </a:rPr>
              <a:t>H</a:t>
            </a: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e encouraged parents to demonstrate these values in everyday interactions, as children are more likely to emulate the </a:t>
            </a:r>
            <a:r>
              <a:rPr lang="en-IN" sz="1400" kern="100" dirty="0" err="1">
                <a:effectLst/>
                <a:latin typeface="Times New Roman" panose="02020603050405020304" pitchFamily="18" charset="0"/>
                <a:ea typeface="Calibri" panose="020F0502020204030204" pitchFamily="34" charset="0"/>
                <a:cs typeface="Times New Roman" panose="02020603050405020304" pitchFamily="18" charset="0"/>
              </a:rPr>
              <a:t>behaviors</a:t>
            </a: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 they observe.</a:t>
            </a:r>
          </a:p>
          <a:p>
            <a:pPr algn="just">
              <a:lnSpc>
                <a:spcPct val="107000"/>
              </a:lnSpc>
              <a:spcAft>
                <a:spcPts val="800"/>
              </a:spcAft>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The conversation also touched upon the school’s efforts to support social-emotional development through curriculum activities and role-playing exercises that teach empathy, conflict resolution, and responsibility. </a:t>
            </a:r>
            <a:r>
              <a:rPr lang="en-IN" sz="1400" kern="100" dirty="0" err="1">
                <a:effectLst/>
                <a:latin typeface="Times New Roman" panose="02020603050405020304" pitchFamily="18" charset="0"/>
                <a:ea typeface="Calibri" panose="020F0502020204030204" pitchFamily="34" charset="0"/>
                <a:cs typeface="Times New Roman" panose="02020603050405020304" pitchFamily="18" charset="0"/>
              </a:rPr>
              <a:t>Dr.</a:t>
            </a: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 Puri spoke about the importance of creating a collaborative environment between parents and the school, where both parties work together to foster respect, kindness, and inclusivity in children.</a:t>
            </a:r>
          </a:p>
          <a:p>
            <a:pPr algn="just">
              <a:lnSpc>
                <a:spcPct val="107000"/>
              </a:lnSpc>
              <a:spcAft>
                <a:spcPts val="800"/>
              </a:spcAft>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The session concluded with a productive conversation, where parents shared their experiences and sought advice. </a:t>
            </a:r>
            <a:r>
              <a:rPr lang="en-IN" sz="1400" kern="100" dirty="0" err="1">
                <a:effectLst/>
                <a:latin typeface="Times New Roman" panose="02020603050405020304" pitchFamily="18" charset="0"/>
                <a:ea typeface="Calibri" panose="020F0502020204030204" pitchFamily="34" charset="0"/>
                <a:cs typeface="Times New Roman" panose="02020603050405020304" pitchFamily="18" charset="0"/>
              </a:rPr>
              <a:t>Dr.</a:t>
            </a: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 Puri expressed his appreciation for the parents’ ongoing support and commitment to creating a positive, ethical environment for the students.</a:t>
            </a:r>
          </a:p>
          <a:p>
            <a:pPr algn="just">
              <a:lnSpc>
                <a:spcPct val="107000"/>
              </a:lnSpc>
              <a:spcAft>
                <a:spcPts val="800"/>
              </a:spcAft>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5" name="Picture 4">
            <a:extLst>
              <a:ext uri="{FF2B5EF4-FFF2-40B4-BE49-F238E27FC236}">
                <a16:creationId xmlns:a16="http://schemas.microsoft.com/office/drawing/2014/main" id="{6051EB01-BF28-92FC-8DA8-CD31C6353F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911" y="1441477"/>
            <a:ext cx="2020763" cy="15656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440B39FA-868D-E822-180F-96C4FDB6BA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48245" y="1477869"/>
            <a:ext cx="2020763" cy="14965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778C2864-05B6-8300-D955-B79DF778C4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3819" y="1465702"/>
            <a:ext cx="2234576" cy="1541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1481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A1A3C-ACD3-D480-4BE7-F7A588ED222A}"/>
            </a:ext>
          </a:extLst>
        </p:cNvPr>
        <p:cNvGrpSpPr/>
        <p:nvPr/>
      </p:nvGrpSpPr>
      <p:grpSpPr>
        <a:xfrm>
          <a:off x="0" y="0"/>
          <a:ext cx="0" cy="0"/>
          <a:chOff x="0" y="0"/>
          <a:chExt cx="0" cy="0"/>
        </a:xfrm>
      </p:grpSpPr>
      <p:sp>
        <p:nvSpPr>
          <p:cNvPr id="20" name="AutoShape 4">
            <a:extLst>
              <a:ext uri="{FF2B5EF4-FFF2-40B4-BE49-F238E27FC236}">
                <a16:creationId xmlns:a16="http://schemas.microsoft.com/office/drawing/2014/main" id="{112F7DC6-552E-BB78-5CC0-21913F056418}"/>
              </a:ext>
            </a:extLst>
          </p:cNvPr>
          <p:cNvSpPr/>
          <p:nvPr/>
        </p:nvSpPr>
        <p:spPr>
          <a:xfrm>
            <a:off x="-23283" y="1155700"/>
            <a:ext cx="7584768" cy="0"/>
          </a:xfrm>
          <a:prstGeom prst="line">
            <a:avLst/>
          </a:prstGeom>
          <a:ln w="19050" cap="flat">
            <a:solidFill>
              <a:srgbClr val="222221"/>
            </a:solidFill>
            <a:prstDash val="solid"/>
            <a:headEnd type="none" w="sm" len="sm"/>
            <a:tailEnd type="none" w="sm" len="sm"/>
          </a:ln>
        </p:spPr>
        <p:txBody>
          <a:bodyPr/>
          <a:lstStyle/>
          <a:p>
            <a:endParaRPr lang="en-US"/>
          </a:p>
        </p:txBody>
      </p:sp>
      <p:sp>
        <p:nvSpPr>
          <p:cNvPr id="6" name="AutoShape 2">
            <a:extLst>
              <a:ext uri="{FF2B5EF4-FFF2-40B4-BE49-F238E27FC236}">
                <a16:creationId xmlns:a16="http://schemas.microsoft.com/office/drawing/2014/main" id="{86E3056C-24E8-3465-DBF1-1D243D399862}"/>
              </a:ext>
            </a:extLst>
          </p:cNvPr>
          <p:cNvSpPr/>
          <p:nvPr/>
        </p:nvSpPr>
        <p:spPr>
          <a:xfrm>
            <a:off x="1" y="9752803"/>
            <a:ext cx="7556500" cy="13247"/>
          </a:xfrm>
          <a:prstGeom prst="line">
            <a:avLst/>
          </a:prstGeom>
          <a:ln w="57150" cap="flat">
            <a:solidFill>
              <a:srgbClr val="000000"/>
            </a:solidFill>
            <a:prstDash val="solid"/>
            <a:headEnd type="none" w="sm" len="sm"/>
            <a:tailEnd type="none" w="sm" len="sm"/>
          </a:ln>
        </p:spPr>
        <p:txBody>
          <a:bodyPr/>
          <a:lstStyle/>
          <a:p>
            <a:endParaRPr lang="en-US" dirty="0"/>
          </a:p>
        </p:txBody>
      </p:sp>
      <p:sp>
        <p:nvSpPr>
          <p:cNvPr id="7" name="TextBox 6">
            <a:extLst>
              <a:ext uri="{FF2B5EF4-FFF2-40B4-BE49-F238E27FC236}">
                <a16:creationId xmlns:a16="http://schemas.microsoft.com/office/drawing/2014/main" id="{107C8093-E74F-7649-A5A2-0BE05B98F154}"/>
              </a:ext>
            </a:extLst>
          </p:cNvPr>
          <p:cNvSpPr txBox="1"/>
          <p:nvPr/>
        </p:nvSpPr>
        <p:spPr>
          <a:xfrm>
            <a:off x="1120195" y="9779714"/>
            <a:ext cx="5440913" cy="646331"/>
          </a:xfrm>
          <a:prstGeom prst="rect">
            <a:avLst/>
          </a:prstGeom>
          <a:noFill/>
        </p:spPr>
        <p:txBody>
          <a:bodyPr wrap="none" rtlCol="0">
            <a:spAutoFit/>
          </a:bodyPr>
          <a:lstStyle/>
          <a:p>
            <a:r>
              <a:rPr lang="en-IN" sz="3600" dirty="0">
                <a:latin typeface="Engravers' Old English BT Bold" panose="020B0604020202020204" charset="0"/>
              </a:rPr>
              <a:t>The Sandeepni Chronicle</a:t>
            </a:r>
          </a:p>
        </p:txBody>
      </p:sp>
      <p:sp>
        <p:nvSpPr>
          <p:cNvPr id="9" name="AutoShape 4">
            <a:extLst>
              <a:ext uri="{FF2B5EF4-FFF2-40B4-BE49-F238E27FC236}">
                <a16:creationId xmlns:a16="http://schemas.microsoft.com/office/drawing/2014/main" id="{23EE22F2-FC48-68B7-8EBB-3BE3F1B5B533}"/>
              </a:ext>
            </a:extLst>
          </p:cNvPr>
          <p:cNvSpPr/>
          <p:nvPr/>
        </p:nvSpPr>
        <p:spPr>
          <a:xfrm>
            <a:off x="16531" y="182185"/>
            <a:ext cx="7568238" cy="21241"/>
          </a:xfrm>
          <a:prstGeom prst="line">
            <a:avLst/>
          </a:prstGeom>
          <a:ln w="19050" cap="flat">
            <a:solidFill>
              <a:srgbClr val="222221"/>
            </a:solidFill>
            <a:prstDash val="solid"/>
            <a:headEnd type="none" w="sm" len="sm"/>
            <a:tailEnd type="none" w="sm" len="sm"/>
          </a:ln>
        </p:spPr>
        <p:txBody>
          <a:bodyPr/>
          <a:lstStyle/>
          <a:p>
            <a:endParaRPr lang="en-IN" dirty="0"/>
          </a:p>
        </p:txBody>
      </p:sp>
      <p:sp>
        <p:nvSpPr>
          <p:cNvPr id="11" name="AutoShape 2">
            <a:extLst>
              <a:ext uri="{FF2B5EF4-FFF2-40B4-BE49-F238E27FC236}">
                <a16:creationId xmlns:a16="http://schemas.microsoft.com/office/drawing/2014/main" id="{90CB48C6-2CD9-7530-FFA5-C27A7A70C88E}"/>
              </a:ext>
            </a:extLst>
          </p:cNvPr>
          <p:cNvSpPr/>
          <p:nvPr/>
        </p:nvSpPr>
        <p:spPr>
          <a:xfrm flipV="1">
            <a:off x="-23283" y="10489974"/>
            <a:ext cx="7579783" cy="13246"/>
          </a:xfrm>
          <a:prstGeom prst="line">
            <a:avLst/>
          </a:prstGeom>
          <a:ln w="57150" cap="flat">
            <a:solidFill>
              <a:srgbClr val="000000"/>
            </a:solidFill>
            <a:prstDash val="solid"/>
            <a:headEnd type="none" w="sm" len="sm"/>
            <a:tailEnd type="none" w="sm" len="sm"/>
          </a:ln>
        </p:spPr>
        <p:txBody>
          <a:bodyPr/>
          <a:lstStyle/>
          <a:p>
            <a:endParaRPr lang="en-US"/>
          </a:p>
        </p:txBody>
      </p:sp>
      <p:sp>
        <p:nvSpPr>
          <p:cNvPr id="18" name="TextBox 17">
            <a:extLst>
              <a:ext uri="{FF2B5EF4-FFF2-40B4-BE49-F238E27FC236}">
                <a16:creationId xmlns:a16="http://schemas.microsoft.com/office/drawing/2014/main" id="{D45D5AF2-A96B-93AE-D99B-B1641D8A7871}"/>
              </a:ext>
            </a:extLst>
          </p:cNvPr>
          <p:cNvSpPr txBox="1"/>
          <p:nvPr/>
        </p:nvSpPr>
        <p:spPr>
          <a:xfrm>
            <a:off x="350542" y="81534"/>
            <a:ext cx="6781800" cy="661207"/>
          </a:xfrm>
          <a:prstGeom prst="rect">
            <a:avLst/>
          </a:prstGeom>
          <a:noFill/>
        </p:spPr>
        <p:txBody>
          <a:bodyPr wrap="square">
            <a:spAutoFit/>
          </a:bodyPr>
          <a:lstStyle/>
          <a:p>
            <a:pPr algn="ctr">
              <a:lnSpc>
                <a:spcPct val="150000"/>
              </a:lnSpc>
            </a:pPr>
            <a:r>
              <a:rPr lang="en-GB" sz="2800" b="1" dirty="0">
                <a:solidFill>
                  <a:srgbClr val="000000"/>
                </a:solidFill>
                <a:effectLst/>
                <a:latin typeface="Times New Roman" panose="02020603050405020304" pitchFamily="18" charset="0"/>
                <a:ea typeface="Times New Roman" panose="02020603050405020304" pitchFamily="18" charset="0"/>
              </a:rPr>
              <a:t>Inter House Quiz – Divya Gyan</a:t>
            </a:r>
            <a:endParaRPr lang="en-IN" sz="2800" b="1"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0798AD4F-1B06-A5F2-FF1F-706FBF6F3DD6}"/>
              </a:ext>
            </a:extLst>
          </p:cNvPr>
          <p:cNvSpPr txBox="1"/>
          <p:nvPr/>
        </p:nvSpPr>
        <p:spPr>
          <a:xfrm>
            <a:off x="1298292" y="725688"/>
            <a:ext cx="4765630" cy="338554"/>
          </a:xfrm>
          <a:prstGeom prst="rect">
            <a:avLst/>
          </a:prstGeom>
          <a:noFill/>
        </p:spPr>
        <p:txBody>
          <a:bodyPr wrap="square" rtlCol="0">
            <a:spAutoFit/>
          </a:bodyPr>
          <a:lstStyle/>
          <a:p>
            <a:pPr algn="ctr">
              <a:spcBef>
                <a:spcPts val="1200"/>
              </a:spcBef>
              <a:spcAft>
                <a:spcPts val="1200"/>
              </a:spcAft>
            </a:pPr>
            <a:r>
              <a:rPr lang="en-US" sz="1600" b="1" dirty="0">
                <a:latin typeface="Times New Roman" panose="02020603050405020304" pitchFamily="18" charset="0"/>
                <a:cs typeface="Times New Roman" panose="02020603050405020304" pitchFamily="18" charset="0"/>
              </a:rPr>
              <a:t>Report By:- </a:t>
            </a:r>
            <a:r>
              <a:rPr lang="en-GB" sz="1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Mrs.Mohnia</a:t>
            </a:r>
            <a:r>
              <a:rPr lang="en-GB"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Pathania</a:t>
            </a:r>
            <a:endParaRPr lang="en-US" sz="16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4DC31AD-7B6D-B36E-4257-89C3CFE0C2E7}"/>
              </a:ext>
            </a:extLst>
          </p:cNvPr>
          <p:cNvSpPr txBox="1"/>
          <p:nvPr/>
        </p:nvSpPr>
        <p:spPr>
          <a:xfrm>
            <a:off x="193207" y="3602484"/>
            <a:ext cx="6975801" cy="5659626"/>
          </a:xfrm>
          <a:prstGeom prst="rect">
            <a:avLst/>
          </a:prstGeom>
          <a:noFill/>
        </p:spPr>
        <p:txBody>
          <a:bodyPr wrap="square">
            <a:spAutoFit/>
          </a:bodyPr>
          <a:lstStyle/>
          <a:p>
            <a:pPr algn="ctr"/>
            <a:r>
              <a:rPr lang="en-GB" sz="12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hi-IN" sz="1200" b="1" dirty="0">
                <a:effectLst/>
                <a:latin typeface="Times New Roman" panose="02020603050405020304" pitchFamily="18" charset="0"/>
                <a:ea typeface="Times New Roman" panose="02020603050405020304" pitchFamily="18" charset="0"/>
                <a:cs typeface="Kokila" panose="020B0604020202020204" pitchFamily="34" charset="0"/>
              </a:rPr>
              <a:t>दिव्यं ज्ञानं परमं शक्तिः</a:t>
            </a:r>
            <a:r>
              <a:rPr lang="en-GB"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hi-IN" sz="1200" b="1" dirty="0">
                <a:effectLst/>
                <a:latin typeface="Times New Roman" panose="02020603050405020304" pitchFamily="18" charset="0"/>
                <a:ea typeface="Times New Roman" panose="02020603050405020304" pitchFamily="18" charset="0"/>
                <a:cs typeface="Kokila" panose="020B0604020202020204" pitchFamily="34" charset="0"/>
              </a:rPr>
              <a:t>तमेव मोक्षस्य कारणम्।</a:t>
            </a:r>
            <a:br>
              <a:rPr lang="en-GB" sz="12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hi-IN" sz="1200" b="1" dirty="0">
                <a:effectLst/>
                <a:latin typeface="Times New Roman" panose="02020603050405020304" pitchFamily="18" charset="0"/>
                <a:ea typeface="Times New Roman" panose="02020603050405020304" pitchFamily="18" charset="0"/>
                <a:cs typeface="Kokila" panose="020B0604020202020204" pitchFamily="34" charset="0"/>
              </a:rPr>
              <a:t>ज्ञानदीपेन भास्वता</a:t>
            </a:r>
            <a:r>
              <a:rPr lang="en-GB"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hi-IN" sz="1200" b="1" dirty="0">
                <a:effectLst/>
                <a:latin typeface="Times New Roman" panose="02020603050405020304" pitchFamily="18" charset="0"/>
                <a:ea typeface="Times New Roman" panose="02020603050405020304" pitchFamily="18" charset="0"/>
                <a:cs typeface="Kokila" panose="020B0604020202020204" pitchFamily="34" charset="0"/>
              </a:rPr>
              <a:t>तमसो नाशकं भवेत्।।"</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GB" sz="1200" b="1" dirty="0">
                <a:effectLst/>
                <a:latin typeface="Times New Roman" panose="02020603050405020304" pitchFamily="18" charset="0"/>
                <a:ea typeface="Times New Roman" panose="02020603050405020304" pitchFamily="18" charset="0"/>
                <a:cs typeface="Times New Roman" panose="02020603050405020304" pitchFamily="18" charset="0"/>
              </a:rPr>
              <a:t>"Divine knowledge is the supreme power and the cause of liberation. With the radiant lamp of knowledge, it dispels the darkness of ignorance.“</a:t>
            </a:r>
          </a:p>
          <a:p>
            <a:pPr algn="just">
              <a:lnSpc>
                <a:spcPct val="115000"/>
              </a:lnSpc>
            </a:pPr>
            <a:r>
              <a:rPr lang="en-GB"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Description of the Event:</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quiz competition on the topic </a:t>
            </a:r>
            <a:r>
              <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"Divya Gyan"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was conducted to enhance students’ knowledge, encourage critical thinking, and foster a spirit of healthy competition. The event witnessed enthusiastic participation and showcased the students’ curiosity and understanding of divine knowledge and related concepts. The quiz was divided into five engaging rounds, each designed to test different aspects of the participants' knowledge and skills:</a:t>
            </a:r>
          </a:p>
          <a:p>
            <a:pPr algn="just">
              <a:lnSpc>
                <a:spcPct val="115000"/>
              </a:lnSpc>
            </a:pP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Round 1: Choose the Right Option-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High accuracy in responses showed strong foundational knowledge.</a:t>
            </a:r>
          </a:p>
          <a:p>
            <a:pPr algn="just">
              <a:lnSpc>
                <a:spcPct val="115000"/>
              </a:lnSpc>
            </a:pP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Round 2: Guess from the Clue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This round brought out the creative thinking abilities of the participants.</a:t>
            </a:r>
          </a:p>
          <a:p>
            <a:pPr algn="just">
              <a:lnSpc>
                <a:spcPct val="115000"/>
              </a:lnSpc>
            </a:pP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Round 3: Picture Recognition-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visual nature of the round captured the attention and imagination of the participants.</a:t>
            </a:r>
          </a:p>
          <a:p>
            <a:pPr algn="just">
              <a:lnSpc>
                <a:spcPct val="115000"/>
              </a:lnSpc>
            </a:pP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Round 4: Out of the Box -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Encouraged participants to approach problems with creativity and logic.</a:t>
            </a:r>
          </a:p>
          <a:p>
            <a:pPr algn="just">
              <a:lnSpc>
                <a:spcPct val="115000"/>
              </a:lnSpc>
            </a:pP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Round 5: Rapid Fire Round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speed and accuracy of responses made this round highly competitive and exciting.</a:t>
            </a:r>
          </a:p>
          <a:p>
            <a:pPr algn="just">
              <a:lnSpc>
                <a:spcPct val="115000"/>
              </a:lnSpc>
            </a:pP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After a closely contested competition, the winning team was </a:t>
            </a:r>
            <a:r>
              <a:rPr lang="en-GB" sz="1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Vishwamittra</a:t>
            </a:r>
            <a:r>
              <a:rPr lang="en-GB"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was an enriching experience for all and highlighted the importance of learning in a fun and interactive way.</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CFE12DC0-D595-4A47-4156-DB3BE4E7A3F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42" y="1304911"/>
            <a:ext cx="2741908" cy="18582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4BBC748C-D757-3904-2B47-721CAD3CB9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42"/>
          <a:stretch/>
        </p:blipFill>
        <p:spPr bwMode="auto">
          <a:xfrm>
            <a:off x="3815326" y="1332780"/>
            <a:ext cx="2815567" cy="18553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534589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D54C0-B0A3-3771-AE8F-58D9E809C90F}"/>
            </a:ext>
          </a:extLst>
        </p:cNvPr>
        <p:cNvGrpSpPr/>
        <p:nvPr/>
      </p:nvGrpSpPr>
      <p:grpSpPr>
        <a:xfrm>
          <a:off x="0" y="0"/>
          <a:ext cx="0" cy="0"/>
          <a:chOff x="0" y="0"/>
          <a:chExt cx="0" cy="0"/>
        </a:xfrm>
      </p:grpSpPr>
      <p:sp>
        <p:nvSpPr>
          <p:cNvPr id="20" name="AutoShape 4">
            <a:extLst>
              <a:ext uri="{FF2B5EF4-FFF2-40B4-BE49-F238E27FC236}">
                <a16:creationId xmlns:a16="http://schemas.microsoft.com/office/drawing/2014/main" id="{33A2E38E-C5E3-14A0-1971-4B03A512C951}"/>
              </a:ext>
            </a:extLst>
          </p:cNvPr>
          <p:cNvSpPr/>
          <p:nvPr/>
        </p:nvSpPr>
        <p:spPr>
          <a:xfrm>
            <a:off x="-23283" y="1155700"/>
            <a:ext cx="7584768" cy="0"/>
          </a:xfrm>
          <a:prstGeom prst="line">
            <a:avLst/>
          </a:prstGeom>
          <a:ln w="19050" cap="flat">
            <a:solidFill>
              <a:srgbClr val="222221"/>
            </a:solidFill>
            <a:prstDash val="solid"/>
            <a:headEnd type="none" w="sm" len="sm"/>
            <a:tailEnd type="none" w="sm" len="sm"/>
          </a:ln>
        </p:spPr>
        <p:txBody>
          <a:bodyPr/>
          <a:lstStyle/>
          <a:p>
            <a:endParaRPr lang="en-US"/>
          </a:p>
        </p:txBody>
      </p:sp>
      <p:sp>
        <p:nvSpPr>
          <p:cNvPr id="6" name="AutoShape 2">
            <a:extLst>
              <a:ext uri="{FF2B5EF4-FFF2-40B4-BE49-F238E27FC236}">
                <a16:creationId xmlns:a16="http://schemas.microsoft.com/office/drawing/2014/main" id="{3720A619-E9C8-5341-54FB-558B305918E6}"/>
              </a:ext>
            </a:extLst>
          </p:cNvPr>
          <p:cNvSpPr/>
          <p:nvPr/>
        </p:nvSpPr>
        <p:spPr>
          <a:xfrm>
            <a:off x="1" y="9752803"/>
            <a:ext cx="7556500" cy="13247"/>
          </a:xfrm>
          <a:prstGeom prst="line">
            <a:avLst/>
          </a:prstGeom>
          <a:ln w="57150" cap="flat">
            <a:solidFill>
              <a:srgbClr val="000000"/>
            </a:solidFill>
            <a:prstDash val="solid"/>
            <a:headEnd type="none" w="sm" len="sm"/>
            <a:tailEnd type="none" w="sm" len="sm"/>
          </a:ln>
        </p:spPr>
        <p:txBody>
          <a:bodyPr/>
          <a:lstStyle/>
          <a:p>
            <a:endParaRPr lang="en-US" dirty="0"/>
          </a:p>
        </p:txBody>
      </p:sp>
      <p:sp>
        <p:nvSpPr>
          <p:cNvPr id="7" name="TextBox 6">
            <a:extLst>
              <a:ext uri="{FF2B5EF4-FFF2-40B4-BE49-F238E27FC236}">
                <a16:creationId xmlns:a16="http://schemas.microsoft.com/office/drawing/2014/main" id="{1C5C9473-5469-0BAA-BE42-3967F662659A}"/>
              </a:ext>
            </a:extLst>
          </p:cNvPr>
          <p:cNvSpPr txBox="1"/>
          <p:nvPr/>
        </p:nvSpPr>
        <p:spPr>
          <a:xfrm>
            <a:off x="1120195" y="9779714"/>
            <a:ext cx="5440913" cy="646331"/>
          </a:xfrm>
          <a:prstGeom prst="rect">
            <a:avLst/>
          </a:prstGeom>
          <a:noFill/>
        </p:spPr>
        <p:txBody>
          <a:bodyPr wrap="none" rtlCol="0">
            <a:spAutoFit/>
          </a:bodyPr>
          <a:lstStyle/>
          <a:p>
            <a:r>
              <a:rPr lang="en-IN" sz="3600" dirty="0">
                <a:latin typeface="Engravers' Old English BT Bold" panose="020B0604020202020204" charset="0"/>
              </a:rPr>
              <a:t>The Sandeepni Chronicle</a:t>
            </a:r>
          </a:p>
        </p:txBody>
      </p:sp>
      <p:sp>
        <p:nvSpPr>
          <p:cNvPr id="9" name="AutoShape 4">
            <a:extLst>
              <a:ext uri="{FF2B5EF4-FFF2-40B4-BE49-F238E27FC236}">
                <a16:creationId xmlns:a16="http://schemas.microsoft.com/office/drawing/2014/main" id="{0F3BB9FD-BEF0-4E83-74AF-5946B29E497C}"/>
              </a:ext>
            </a:extLst>
          </p:cNvPr>
          <p:cNvSpPr/>
          <p:nvPr/>
        </p:nvSpPr>
        <p:spPr>
          <a:xfrm>
            <a:off x="16531" y="182185"/>
            <a:ext cx="7568238" cy="21241"/>
          </a:xfrm>
          <a:prstGeom prst="line">
            <a:avLst/>
          </a:prstGeom>
          <a:ln w="19050" cap="flat">
            <a:solidFill>
              <a:srgbClr val="222221"/>
            </a:solidFill>
            <a:prstDash val="solid"/>
            <a:headEnd type="none" w="sm" len="sm"/>
            <a:tailEnd type="none" w="sm" len="sm"/>
          </a:ln>
        </p:spPr>
        <p:txBody>
          <a:bodyPr/>
          <a:lstStyle/>
          <a:p>
            <a:endParaRPr lang="en-IN" dirty="0"/>
          </a:p>
        </p:txBody>
      </p:sp>
      <p:sp>
        <p:nvSpPr>
          <p:cNvPr id="11" name="AutoShape 2">
            <a:extLst>
              <a:ext uri="{FF2B5EF4-FFF2-40B4-BE49-F238E27FC236}">
                <a16:creationId xmlns:a16="http://schemas.microsoft.com/office/drawing/2014/main" id="{61C55C60-4638-C1D8-11E0-BA9CDEA0F0E3}"/>
              </a:ext>
            </a:extLst>
          </p:cNvPr>
          <p:cNvSpPr/>
          <p:nvPr/>
        </p:nvSpPr>
        <p:spPr>
          <a:xfrm flipV="1">
            <a:off x="-23283" y="10489974"/>
            <a:ext cx="7579783" cy="13246"/>
          </a:xfrm>
          <a:prstGeom prst="line">
            <a:avLst/>
          </a:prstGeom>
          <a:ln w="57150" cap="flat">
            <a:solidFill>
              <a:srgbClr val="000000"/>
            </a:solidFill>
            <a:prstDash val="solid"/>
            <a:headEnd type="none" w="sm" len="sm"/>
            <a:tailEnd type="none" w="sm" len="sm"/>
          </a:ln>
        </p:spPr>
        <p:txBody>
          <a:bodyPr/>
          <a:lstStyle/>
          <a:p>
            <a:endParaRPr lang="en-US"/>
          </a:p>
        </p:txBody>
      </p:sp>
      <p:sp>
        <p:nvSpPr>
          <p:cNvPr id="18" name="TextBox 17">
            <a:extLst>
              <a:ext uri="{FF2B5EF4-FFF2-40B4-BE49-F238E27FC236}">
                <a16:creationId xmlns:a16="http://schemas.microsoft.com/office/drawing/2014/main" id="{97CAF7DF-6AC5-368A-4E52-E1691E87556D}"/>
              </a:ext>
            </a:extLst>
          </p:cNvPr>
          <p:cNvSpPr txBox="1"/>
          <p:nvPr/>
        </p:nvSpPr>
        <p:spPr>
          <a:xfrm>
            <a:off x="16531" y="262499"/>
            <a:ext cx="7539969" cy="368755"/>
          </a:xfrm>
          <a:prstGeom prst="rect">
            <a:avLst/>
          </a:prstGeom>
          <a:noFill/>
        </p:spPr>
        <p:txBody>
          <a:bodyPr wrap="square">
            <a:spAutoFit/>
          </a:bodyPr>
          <a:lstStyle/>
          <a:p>
            <a:pPr algn="ctr">
              <a:lnSpc>
                <a:spcPct val="107000"/>
              </a:lnSpc>
              <a:spcAft>
                <a:spcPts val="800"/>
              </a:spcAft>
            </a:pPr>
            <a:r>
              <a:rPr lang="en-US" b="1" dirty="0">
                <a:latin typeface="Times New Roman" panose="02020603050405020304" pitchFamily="18" charset="0"/>
                <a:cs typeface="Times New Roman" panose="02020603050405020304" pitchFamily="18" charset="0"/>
              </a:rPr>
              <a:t>Unlocking Innovation: A Seminar on Patent Awareness for Future Creators</a:t>
            </a:r>
            <a:endParaRPr lang="en-IN"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144FE80-EE41-A0A5-57BD-FC54F9ACB3D5}"/>
              </a:ext>
            </a:extLst>
          </p:cNvPr>
          <p:cNvSpPr txBox="1"/>
          <p:nvPr/>
        </p:nvSpPr>
        <p:spPr>
          <a:xfrm>
            <a:off x="1927336" y="758073"/>
            <a:ext cx="3678543" cy="338554"/>
          </a:xfrm>
          <a:prstGeom prst="rect">
            <a:avLst/>
          </a:prstGeom>
          <a:noFill/>
        </p:spPr>
        <p:txBody>
          <a:bodyPr wrap="square" rtlCol="0">
            <a:spAutoFit/>
          </a:bodyPr>
          <a:lstStyle/>
          <a:p>
            <a:pPr algn="ctr">
              <a:spcBef>
                <a:spcPts val="1200"/>
              </a:spcBef>
              <a:spcAft>
                <a:spcPts val="1200"/>
              </a:spcAft>
            </a:pPr>
            <a:r>
              <a:rPr lang="en-US" sz="1600" b="1" kern="100" dirty="0">
                <a:effectLst/>
                <a:latin typeface="Times New Roman" panose="02020603050405020304" pitchFamily="18" charset="0"/>
                <a:ea typeface="Arial" panose="020B0604020202020204" pitchFamily="34" charset="0"/>
                <a:cs typeface="Times New Roman" panose="02020603050405020304" pitchFamily="18" charset="0"/>
              </a:rPr>
              <a:t>Report By:- M</a:t>
            </a:r>
            <a:r>
              <a:rPr lang="en-US" sz="1600" b="1" kern="100" dirty="0">
                <a:latin typeface="Times New Roman" panose="02020603050405020304" pitchFamily="18" charset="0"/>
                <a:ea typeface="Arial" panose="020B0604020202020204" pitchFamily="34" charset="0"/>
                <a:cs typeface="Times New Roman" panose="02020603050405020304" pitchFamily="18" charset="0"/>
              </a:rPr>
              <a:t>s</a:t>
            </a:r>
            <a:r>
              <a:rPr lang="en-US" sz="1600" b="1"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600" b="1" kern="100" dirty="0" err="1">
                <a:latin typeface="Times New Roman" panose="02020603050405020304" pitchFamily="18" charset="0"/>
                <a:ea typeface="Arial" panose="020B0604020202020204" pitchFamily="34" charset="0"/>
                <a:cs typeface="Times New Roman" panose="02020603050405020304" pitchFamily="18" charset="0"/>
              </a:rPr>
              <a:t>Aradhna</a:t>
            </a:r>
            <a:r>
              <a:rPr lang="en-US" sz="1600" b="1" kern="100" dirty="0">
                <a:latin typeface="Times New Roman" panose="02020603050405020304" pitchFamily="18" charset="0"/>
                <a:ea typeface="Arial" panose="020B0604020202020204" pitchFamily="34" charset="0"/>
                <a:cs typeface="Times New Roman" panose="02020603050405020304" pitchFamily="18" charset="0"/>
              </a:rPr>
              <a:t> </a:t>
            </a:r>
            <a:r>
              <a:rPr lang="en-US" sz="1600" b="1" kern="1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IN" sz="1600" b="1"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7C005D6-1AE7-4D27-6126-B2603076C879}"/>
              </a:ext>
            </a:extLst>
          </p:cNvPr>
          <p:cNvSpPr txBox="1"/>
          <p:nvPr/>
        </p:nvSpPr>
        <p:spPr>
          <a:xfrm>
            <a:off x="99933" y="3007514"/>
            <a:ext cx="7151876" cy="6601807"/>
          </a:xfrm>
          <a:prstGeom prst="rect">
            <a:avLst/>
          </a:prstGeom>
          <a:noFill/>
        </p:spPr>
        <p:txBody>
          <a:bodyPr wrap="square">
            <a:spAutoFit/>
          </a:bodyPr>
          <a:lstStyle/>
          <a:p>
            <a:pPr algn="just">
              <a:spcAft>
                <a:spcPts val="600"/>
              </a:spcAft>
            </a:pP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A stimulating and informative seminar on "PATENT Awareness" was conducted for the students of Class XI and XII at our school. The session aimed at enlightening students on the importance of patents, innovation, and intellectual property, providing them with valuable knowledge about the world of patents and how they influence creativity and technological advancement.</a:t>
            </a:r>
          </a:p>
          <a:p>
            <a:pPr algn="just">
              <a:spcAft>
                <a:spcPts val="600"/>
              </a:spcAft>
            </a:pP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Keynote Speaker: Mr. Aakash - Patent Expert</a:t>
            </a:r>
          </a:p>
          <a:p>
            <a:pPr algn="just">
              <a:spcAft>
                <a:spcPts val="600"/>
              </a:spcAft>
            </a:pP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The seminar was hosted by Mr. Aakash, a proud alumnus of </a:t>
            </a:r>
            <a:r>
              <a:rPr lang="en-IN" sz="1100" kern="100" dirty="0" err="1">
                <a:effectLst/>
                <a:latin typeface="Times New Roman" panose="02020603050405020304" pitchFamily="18" charset="0"/>
                <a:ea typeface="Calibri" panose="020F0502020204030204" pitchFamily="34" charset="0"/>
                <a:cs typeface="Times New Roman" panose="02020603050405020304" pitchFamily="18" charset="0"/>
              </a:rPr>
              <a:t>Shoolini</a:t>
            </a: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 University and a leading expert in patents, often referred to as the "Patent Man". Mr. Aakash’s deep understanding of the patent landscape, along with his passion for innovation, made the session both engaging and informative. With years of experience in the field, he brought a wealth of knowledge to the students, offering them a glimpse into the world of intellectual property and its significance in today’s fast-paced, innovation-driven world</a:t>
            </a:r>
          </a:p>
          <a:p>
            <a:pPr algn="just">
              <a:spcAft>
                <a:spcPts val="600"/>
              </a:spcAft>
            </a:pP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Seminar Highlights</a:t>
            </a:r>
          </a:p>
          <a:p>
            <a:pPr marL="342900" lvl="0" indent="-342900" algn="just">
              <a:spcAft>
                <a:spcPts val="600"/>
              </a:spcAft>
              <a:buSzPts val="1000"/>
              <a:buFont typeface="Symbol" panose="05050102010706020507" pitchFamily="18" charset="2"/>
              <a:buChar char=""/>
              <a:tabLst>
                <a:tab pos="457200" algn="l"/>
              </a:tabLst>
            </a:pP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Introduction to Patents: Mr. Aakash began the session by explaining the fundamental concept of patents and how they serve as legal protections for inventions, ideas, and innovations. He emphasized how patents encourage creativity and allow inventors to safeguard their ideas.</a:t>
            </a:r>
          </a:p>
          <a:p>
            <a:pPr marL="342900" lvl="0" indent="-342900" algn="just">
              <a:spcAft>
                <a:spcPts val="600"/>
              </a:spcAft>
              <a:buSzPts val="1000"/>
              <a:buFont typeface="Symbol" panose="05050102010706020507" pitchFamily="18" charset="2"/>
              <a:buChar char=""/>
              <a:tabLst>
                <a:tab pos="457200" algn="l"/>
              </a:tabLst>
            </a:pP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Understanding Intellectual Property: The seminar also delved into the broader field of intellectual property (IP), exploring various types, including copyrights, trademarks, and trade secrets, and how they protect original works and innovations.</a:t>
            </a:r>
          </a:p>
          <a:p>
            <a:pPr marL="342900" lvl="0" indent="-342900" algn="just">
              <a:spcAft>
                <a:spcPts val="600"/>
              </a:spcAft>
              <a:buSzPts val="1000"/>
              <a:buFont typeface="Symbol" panose="05050102010706020507" pitchFamily="18" charset="2"/>
              <a:buChar char=""/>
              <a:tabLst>
                <a:tab pos="457200" algn="l"/>
              </a:tabLst>
            </a:pP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Importance of Patents in Innovation: Mr. Aakash shared real-world examples of how patents have played a pivotal role in advancing technology and shaping industries. He highlighted how patents help innovators profit from their creations and contribute to global progress by encouraging further research and development.</a:t>
            </a:r>
          </a:p>
          <a:p>
            <a:pPr marL="342900" lvl="0" indent="-342900" algn="just">
              <a:spcAft>
                <a:spcPts val="600"/>
              </a:spcAft>
              <a:buSzPts val="1000"/>
              <a:buFont typeface="Symbol" panose="05050102010706020507" pitchFamily="18" charset="2"/>
              <a:buChar char=""/>
              <a:tabLst>
                <a:tab pos="457200" algn="l"/>
              </a:tabLst>
            </a:pP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Patent Filing Process: Students were also introduced to the patent filing process and the steps involved in obtaining a patent, from idea conceptualization to submitting a formal application with the relevant authorities.</a:t>
            </a:r>
          </a:p>
          <a:p>
            <a:pPr marL="342900" lvl="0" indent="-342900" algn="just">
              <a:spcAft>
                <a:spcPts val="600"/>
              </a:spcAft>
              <a:buSzPts val="1000"/>
              <a:buFont typeface="Symbol" panose="05050102010706020507" pitchFamily="18" charset="2"/>
              <a:buChar char=""/>
              <a:tabLst>
                <a:tab pos="457200" algn="l"/>
              </a:tabLst>
            </a:pP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Interactive Q&amp;A Session: The seminar included an interactive Q&amp;A session where students actively engaged with Mr. Aakash, asking insightful questions about patenting, innovation, and intellectual property laws. This allowed students to deepen their understanding and seek clarifications on various aspects.</a:t>
            </a:r>
          </a:p>
          <a:p>
            <a:pPr algn="just">
              <a:spcAft>
                <a:spcPts val="600"/>
              </a:spcAft>
            </a:pPr>
            <a:r>
              <a:rPr lang="en-IN" sz="1100" b="1" kern="100" dirty="0">
                <a:effectLst/>
                <a:latin typeface="Times New Roman" panose="02020603050405020304" pitchFamily="18" charset="0"/>
                <a:ea typeface="Calibri" panose="020F0502020204030204" pitchFamily="34" charset="0"/>
                <a:cs typeface="Times New Roman" panose="02020603050405020304" pitchFamily="18" charset="0"/>
              </a:rPr>
              <a:t>Conclusion: A Session to Inspire Future Innovators</a:t>
            </a:r>
          </a:p>
          <a:p>
            <a:pPr algn="just">
              <a:spcAft>
                <a:spcPts val="600"/>
              </a:spcAft>
            </a:pP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The seminar was a highly enriching experience for all attendees, providing them with a solid understanding of the patenting world and its relevance to the modern age of technology and invention. Mr. Aakash’s insights inspired many students to think creatively and consider the value of protecting their own innovative ideas. This session served as a stepping stone for future innovators, helping them appreciate the significance of intellectual property in today’s competitive world.</a:t>
            </a:r>
          </a:p>
          <a:p>
            <a:pPr algn="just">
              <a:spcAft>
                <a:spcPts val="600"/>
              </a:spcAft>
            </a:pP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The school extends its heartfelt thanks to Mr. Aakash for his valuable contribution and looks forward to more such enlightening sessions in the future.</a:t>
            </a:r>
          </a:p>
          <a:p>
            <a:pPr algn="just">
              <a:spcAft>
                <a:spcPts val="600"/>
              </a:spcAft>
            </a:pPr>
            <a:r>
              <a:rPr lang="en-IN" sz="1100" kern="1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725C94A5-FA52-4482-D45E-B9F63F5A12D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96850" y="1477797"/>
            <a:ext cx="2429933" cy="12742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480A1F33-7129-DE2F-BC08-77A0FF0A5A5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787650" y="1477798"/>
            <a:ext cx="2429933" cy="12742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A959CD90-70DC-CA55-74FA-8EF70EEC4B5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400834" y="1485581"/>
            <a:ext cx="1808192" cy="1266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91762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553-A18E-B132-6D8E-D4CAC963862C}"/>
            </a:ext>
          </a:extLst>
        </p:cNvPr>
        <p:cNvGrpSpPr/>
        <p:nvPr/>
      </p:nvGrpSpPr>
      <p:grpSpPr>
        <a:xfrm>
          <a:off x="0" y="0"/>
          <a:ext cx="0" cy="0"/>
          <a:chOff x="0" y="0"/>
          <a:chExt cx="0" cy="0"/>
        </a:xfrm>
      </p:grpSpPr>
      <p:sp>
        <p:nvSpPr>
          <p:cNvPr id="20" name="AutoShape 4">
            <a:extLst>
              <a:ext uri="{FF2B5EF4-FFF2-40B4-BE49-F238E27FC236}">
                <a16:creationId xmlns:a16="http://schemas.microsoft.com/office/drawing/2014/main" id="{D5781842-6B2C-E184-FCEC-F6180A6DC21D}"/>
              </a:ext>
            </a:extLst>
          </p:cNvPr>
          <p:cNvSpPr/>
          <p:nvPr/>
        </p:nvSpPr>
        <p:spPr>
          <a:xfrm>
            <a:off x="-23283" y="1155700"/>
            <a:ext cx="7584768" cy="0"/>
          </a:xfrm>
          <a:prstGeom prst="line">
            <a:avLst/>
          </a:prstGeom>
          <a:ln w="19050" cap="flat">
            <a:solidFill>
              <a:srgbClr val="222221"/>
            </a:solidFill>
            <a:prstDash val="solid"/>
            <a:headEnd type="none" w="sm" len="sm"/>
            <a:tailEnd type="none" w="sm" len="sm"/>
          </a:ln>
        </p:spPr>
        <p:txBody>
          <a:bodyPr/>
          <a:lstStyle/>
          <a:p>
            <a:endParaRPr lang="en-US"/>
          </a:p>
        </p:txBody>
      </p:sp>
      <p:sp>
        <p:nvSpPr>
          <p:cNvPr id="6" name="AutoShape 2">
            <a:extLst>
              <a:ext uri="{FF2B5EF4-FFF2-40B4-BE49-F238E27FC236}">
                <a16:creationId xmlns:a16="http://schemas.microsoft.com/office/drawing/2014/main" id="{01B94235-5B6A-9243-56F5-3A7213A1784B}"/>
              </a:ext>
            </a:extLst>
          </p:cNvPr>
          <p:cNvSpPr/>
          <p:nvPr/>
        </p:nvSpPr>
        <p:spPr>
          <a:xfrm>
            <a:off x="1" y="9752803"/>
            <a:ext cx="7556500" cy="13247"/>
          </a:xfrm>
          <a:prstGeom prst="line">
            <a:avLst/>
          </a:prstGeom>
          <a:ln w="57150" cap="flat">
            <a:solidFill>
              <a:srgbClr val="000000"/>
            </a:solidFill>
            <a:prstDash val="solid"/>
            <a:headEnd type="none" w="sm" len="sm"/>
            <a:tailEnd type="none" w="sm" len="sm"/>
          </a:ln>
        </p:spPr>
        <p:txBody>
          <a:bodyPr/>
          <a:lstStyle/>
          <a:p>
            <a:endParaRPr lang="en-US" dirty="0"/>
          </a:p>
        </p:txBody>
      </p:sp>
      <p:sp>
        <p:nvSpPr>
          <p:cNvPr id="7" name="TextBox 6">
            <a:extLst>
              <a:ext uri="{FF2B5EF4-FFF2-40B4-BE49-F238E27FC236}">
                <a16:creationId xmlns:a16="http://schemas.microsoft.com/office/drawing/2014/main" id="{77683B11-5B9B-9EEE-DA1D-01D0E57809A5}"/>
              </a:ext>
            </a:extLst>
          </p:cNvPr>
          <p:cNvSpPr txBox="1"/>
          <p:nvPr/>
        </p:nvSpPr>
        <p:spPr>
          <a:xfrm>
            <a:off x="1120195" y="9779714"/>
            <a:ext cx="5440913" cy="646331"/>
          </a:xfrm>
          <a:prstGeom prst="rect">
            <a:avLst/>
          </a:prstGeom>
          <a:noFill/>
        </p:spPr>
        <p:txBody>
          <a:bodyPr wrap="none" rtlCol="0">
            <a:spAutoFit/>
          </a:bodyPr>
          <a:lstStyle/>
          <a:p>
            <a:r>
              <a:rPr lang="en-IN" sz="3600" dirty="0">
                <a:latin typeface="Engravers' Old English BT Bold" panose="020B0604020202020204" charset="0"/>
              </a:rPr>
              <a:t>The Sandeepni Chronicle</a:t>
            </a:r>
          </a:p>
        </p:txBody>
      </p:sp>
      <p:sp>
        <p:nvSpPr>
          <p:cNvPr id="9" name="AutoShape 4">
            <a:extLst>
              <a:ext uri="{FF2B5EF4-FFF2-40B4-BE49-F238E27FC236}">
                <a16:creationId xmlns:a16="http://schemas.microsoft.com/office/drawing/2014/main" id="{B6C362CB-7AE1-7781-CDF8-3867A4E72840}"/>
              </a:ext>
            </a:extLst>
          </p:cNvPr>
          <p:cNvSpPr/>
          <p:nvPr/>
        </p:nvSpPr>
        <p:spPr>
          <a:xfrm>
            <a:off x="16531" y="182185"/>
            <a:ext cx="7568238" cy="21241"/>
          </a:xfrm>
          <a:prstGeom prst="line">
            <a:avLst/>
          </a:prstGeom>
          <a:ln w="19050" cap="flat">
            <a:solidFill>
              <a:srgbClr val="222221"/>
            </a:solidFill>
            <a:prstDash val="solid"/>
            <a:headEnd type="none" w="sm" len="sm"/>
            <a:tailEnd type="none" w="sm" len="sm"/>
          </a:ln>
        </p:spPr>
        <p:txBody>
          <a:bodyPr/>
          <a:lstStyle/>
          <a:p>
            <a:endParaRPr lang="en-IN" dirty="0"/>
          </a:p>
        </p:txBody>
      </p:sp>
      <p:sp>
        <p:nvSpPr>
          <p:cNvPr id="11" name="AutoShape 2">
            <a:extLst>
              <a:ext uri="{FF2B5EF4-FFF2-40B4-BE49-F238E27FC236}">
                <a16:creationId xmlns:a16="http://schemas.microsoft.com/office/drawing/2014/main" id="{92AA4731-A27D-FED2-69B4-F8AFD1601C35}"/>
              </a:ext>
            </a:extLst>
          </p:cNvPr>
          <p:cNvSpPr/>
          <p:nvPr/>
        </p:nvSpPr>
        <p:spPr>
          <a:xfrm flipV="1">
            <a:off x="-23283" y="10489974"/>
            <a:ext cx="7579783" cy="13246"/>
          </a:xfrm>
          <a:prstGeom prst="line">
            <a:avLst/>
          </a:prstGeom>
          <a:ln w="57150" cap="flat">
            <a:solidFill>
              <a:srgbClr val="000000"/>
            </a:solidFill>
            <a:prstDash val="solid"/>
            <a:headEnd type="none" w="sm" len="sm"/>
            <a:tailEnd type="none" w="sm" len="sm"/>
          </a:ln>
        </p:spPr>
        <p:txBody>
          <a:bodyPr/>
          <a:lstStyle/>
          <a:p>
            <a:endParaRPr lang="en-US"/>
          </a:p>
        </p:txBody>
      </p:sp>
      <p:sp>
        <p:nvSpPr>
          <p:cNvPr id="18" name="TextBox 17">
            <a:extLst>
              <a:ext uri="{FF2B5EF4-FFF2-40B4-BE49-F238E27FC236}">
                <a16:creationId xmlns:a16="http://schemas.microsoft.com/office/drawing/2014/main" id="{C1132BCA-4DAC-4C74-40B0-91AD9A965B51}"/>
              </a:ext>
            </a:extLst>
          </p:cNvPr>
          <p:cNvSpPr txBox="1"/>
          <p:nvPr/>
        </p:nvSpPr>
        <p:spPr>
          <a:xfrm>
            <a:off x="70666" y="325389"/>
            <a:ext cx="7539969" cy="368755"/>
          </a:xfrm>
          <a:prstGeom prst="rect">
            <a:avLst/>
          </a:prstGeom>
          <a:noFill/>
        </p:spPr>
        <p:txBody>
          <a:bodyPr wrap="square">
            <a:spAutoFit/>
          </a:bodyPr>
          <a:lstStyle/>
          <a:p>
            <a:pPr algn="ctr">
              <a:lnSpc>
                <a:spcPct val="107000"/>
              </a:lnSpc>
              <a:spcAft>
                <a:spcPts val="800"/>
              </a:spcAft>
            </a:pPr>
            <a:r>
              <a:rPr lang="en-US" b="1" dirty="0">
                <a:latin typeface="Times New Roman" panose="02020603050405020304" pitchFamily="18" charset="0"/>
                <a:cs typeface="Times New Roman" panose="02020603050405020304" pitchFamily="18" charset="0"/>
              </a:rPr>
              <a:t>Karate Champion: Mir Sarwar’s Inspiring Journey to National Glory</a:t>
            </a:r>
            <a:endParaRPr lang="en-IN"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DEC8A17-26D7-D171-2E5E-4C3289652E2A}"/>
              </a:ext>
            </a:extLst>
          </p:cNvPr>
          <p:cNvSpPr txBox="1"/>
          <p:nvPr/>
        </p:nvSpPr>
        <p:spPr>
          <a:xfrm>
            <a:off x="1927336" y="758073"/>
            <a:ext cx="3678543" cy="338554"/>
          </a:xfrm>
          <a:prstGeom prst="rect">
            <a:avLst/>
          </a:prstGeom>
          <a:noFill/>
        </p:spPr>
        <p:txBody>
          <a:bodyPr wrap="square" rtlCol="0">
            <a:spAutoFit/>
          </a:bodyPr>
          <a:lstStyle/>
          <a:p>
            <a:pPr algn="ctr">
              <a:spcBef>
                <a:spcPts val="1200"/>
              </a:spcBef>
              <a:spcAft>
                <a:spcPts val="1200"/>
              </a:spcAft>
            </a:pPr>
            <a:r>
              <a:rPr lang="en-US" sz="1600" b="1" kern="100" dirty="0">
                <a:effectLst/>
                <a:latin typeface="Times New Roman" panose="02020603050405020304" pitchFamily="18" charset="0"/>
                <a:ea typeface="Arial" panose="020B0604020202020204" pitchFamily="34" charset="0"/>
                <a:cs typeface="Times New Roman" panose="02020603050405020304" pitchFamily="18" charset="0"/>
              </a:rPr>
              <a:t>Report By:- Mr. Sushil Thakur </a:t>
            </a:r>
            <a:endParaRPr lang="en-IN" sz="1600" b="1"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06E6B72-D1E5-09B3-C11D-A6A501F408BA}"/>
              </a:ext>
            </a:extLst>
          </p:cNvPr>
          <p:cNvSpPr txBox="1"/>
          <p:nvPr/>
        </p:nvSpPr>
        <p:spPr>
          <a:xfrm>
            <a:off x="120649" y="3007514"/>
            <a:ext cx="7131159" cy="6037807"/>
          </a:xfrm>
          <a:prstGeom prst="rect">
            <a:avLst/>
          </a:prstGeom>
          <a:noFill/>
        </p:spPr>
        <p:txBody>
          <a:bodyPr wrap="square">
            <a:spAutoFit/>
          </a:bodyPr>
          <a:lstStyle/>
          <a:p>
            <a:pPr algn="just">
              <a:lnSpc>
                <a:spcPct val="107000"/>
              </a:lnSpc>
              <a:spcAft>
                <a:spcPts val="800"/>
              </a:spcAft>
            </a:pP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We are thrilled to announce the remarkable achievement of Mr. Mir Sarwar </a:t>
            </a:r>
            <a:r>
              <a:rPr lang="en-IN" sz="1200" kern="100" dirty="0" err="1">
                <a:effectLst/>
                <a:latin typeface="Times New Roman" panose="02020603050405020304" pitchFamily="18" charset="0"/>
                <a:ea typeface="Calibri" panose="020F0502020204030204" pitchFamily="34" charset="0"/>
                <a:cs typeface="Times New Roman" panose="02020603050405020304" pitchFamily="18" charset="0"/>
              </a:rPr>
              <a:t>Kaisar</a:t>
            </a: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 a talented student from Srinagar, who secured the 3rd position in the Nation U-17 Karate competition at the 68th National School Games, organized by the School Games Federation of India in New Delhi. This outstanding achievement highlights not only his dedication and hard work but also the spirit of excellence fostered at Modern </a:t>
            </a:r>
            <a:r>
              <a:rPr lang="en-IN" sz="1200" kern="100" dirty="0" err="1">
                <a:effectLst/>
                <a:latin typeface="Times New Roman" panose="02020603050405020304" pitchFamily="18" charset="0"/>
                <a:ea typeface="Calibri" panose="020F0502020204030204" pitchFamily="34" charset="0"/>
                <a:cs typeface="Times New Roman" panose="02020603050405020304" pitchFamily="18" charset="0"/>
              </a:rPr>
              <a:t>Sandeepni</a:t>
            </a: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 School.</a:t>
            </a:r>
          </a:p>
          <a:p>
            <a:pPr algn="just">
              <a:lnSpc>
                <a:spcPct val="107000"/>
              </a:lnSpc>
              <a:spcAft>
                <a:spcPts val="800"/>
              </a:spcAft>
            </a:pPr>
            <a:r>
              <a:rPr lang="en-IN" sz="1200" b="1" kern="100" dirty="0">
                <a:effectLst/>
                <a:latin typeface="Times New Roman" panose="02020603050405020304" pitchFamily="18" charset="0"/>
                <a:ea typeface="Calibri" panose="020F0502020204030204" pitchFamily="34" charset="0"/>
                <a:cs typeface="Times New Roman" panose="02020603050405020304" pitchFamily="18" charset="0"/>
              </a:rPr>
              <a:t>Mir’s Inspiring Journey in Karate</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Passion for Karate: Mir Sarwar </a:t>
            </a:r>
            <a:r>
              <a:rPr lang="en-IN" sz="1200" kern="100" dirty="0" err="1">
                <a:effectLst/>
                <a:latin typeface="Times New Roman" panose="02020603050405020304" pitchFamily="18" charset="0"/>
                <a:ea typeface="Calibri" panose="020F0502020204030204" pitchFamily="34" charset="0"/>
                <a:cs typeface="Times New Roman" panose="02020603050405020304" pitchFamily="18" charset="0"/>
              </a:rPr>
              <a:t>Kaisar</a:t>
            </a: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 shared his inspiring journey in a special video, where he discussed how his passion for karate began at a young age. He spoke about the discipline, focus, and dedication required to succeed in the sport, emphasizing how his love for karate has shaped his personal growth and determination.</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Challenges and Triumphs: Throughout the video, Mir described the various challenges he faced on his path to success. Despite the hardships, his perseverance and commitment to training helped him overcome obstacles and achieve his goals. His journey serves as a testament to the importance of hard work and never giving up.</a:t>
            </a:r>
          </a:p>
          <a:p>
            <a:pPr algn="just">
              <a:lnSpc>
                <a:spcPct val="107000"/>
              </a:lnSpc>
              <a:spcAft>
                <a:spcPts val="800"/>
              </a:spcAft>
            </a:pPr>
            <a:r>
              <a:rPr lang="en-IN" sz="1200" b="1" kern="100" dirty="0">
                <a:effectLst/>
                <a:latin typeface="Times New Roman" panose="02020603050405020304" pitchFamily="18" charset="0"/>
                <a:ea typeface="Calibri" panose="020F0502020204030204" pitchFamily="34" charset="0"/>
                <a:cs typeface="Times New Roman" panose="02020603050405020304" pitchFamily="18" charset="0"/>
              </a:rPr>
              <a:t>The Role of  School</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Supportive Environment: Mir credited Modern </a:t>
            </a:r>
            <a:r>
              <a:rPr lang="en-IN" sz="1200" kern="100" dirty="0" err="1">
                <a:effectLst/>
                <a:latin typeface="Times New Roman" panose="02020603050405020304" pitchFamily="18" charset="0"/>
                <a:ea typeface="Calibri" panose="020F0502020204030204" pitchFamily="34" charset="0"/>
                <a:cs typeface="Times New Roman" panose="02020603050405020304" pitchFamily="18" charset="0"/>
              </a:rPr>
              <a:t>Sandeepni</a:t>
            </a: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 School for being a strong pillar of support in his athletic journey. He expressed gratitude to the school for providing him with the necessary resources, guidance, and encouragement to pursue his passion for sports alongside academics.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Encouraging Excellence in Sports: The school’s focus on promoting sports and extracurricular activities has been instrumental in shaping students like Mir. With the support of his coaches and teachers, Mir has been able to excel both academically and athletically.</a:t>
            </a:r>
          </a:p>
          <a:p>
            <a:pPr algn="just">
              <a:lnSpc>
                <a:spcPct val="107000"/>
              </a:lnSpc>
              <a:spcAft>
                <a:spcPts val="800"/>
              </a:spcAft>
            </a:pPr>
            <a:r>
              <a:rPr lang="en-IN" sz="1200" b="1" kern="100" dirty="0">
                <a:effectLst/>
                <a:latin typeface="Times New Roman" panose="02020603050405020304" pitchFamily="18" charset="0"/>
                <a:ea typeface="Calibri" panose="020F0502020204030204" pitchFamily="34" charset="0"/>
                <a:cs typeface="Times New Roman" panose="02020603050405020304" pitchFamily="18" charset="0"/>
              </a:rPr>
              <a:t>Conclusion: A Star in the Making</a:t>
            </a:r>
          </a:p>
          <a:p>
            <a:pPr algn="just">
              <a:lnSpc>
                <a:spcPct val="107000"/>
              </a:lnSpc>
              <a:spcAft>
                <a:spcPts val="800"/>
              </a:spcAft>
            </a:pP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Mir Sarwar </a:t>
            </a:r>
            <a:r>
              <a:rPr lang="en-IN" sz="1200" kern="100" dirty="0" err="1">
                <a:effectLst/>
                <a:latin typeface="Times New Roman" panose="02020603050405020304" pitchFamily="18" charset="0"/>
                <a:ea typeface="Calibri" panose="020F0502020204030204" pitchFamily="34" charset="0"/>
                <a:cs typeface="Times New Roman" panose="02020603050405020304" pitchFamily="18" charset="0"/>
              </a:rPr>
              <a:t>Kaisar’s</a:t>
            </a: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 achievement is a proud moment for our school, and his journey inspires all of us to chase our dreams with dedication and perseverance. We are incredibly proud of his success at the national level and look forward to seeing him continue to achieve greatness in the world of karate. His dedication to excellence is a true reflection of the values instilled at Modern </a:t>
            </a:r>
            <a:r>
              <a:rPr lang="en-IN" sz="1200" kern="100" dirty="0" err="1">
                <a:effectLst/>
                <a:latin typeface="Times New Roman" panose="02020603050405020304" pitchFamily="18" charset="0"/>
                <a:ea typeface="Calibri" panose="020F0502020204030204" pitchFamily="34" charset="0"/>
                <a:cs typeface="Times New Roman" panose="02020603050405020304" pitchFamily="18" charset="0"/>
              </a:rPr>
              <a:t>Sandeepni</a:t>
            </a: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 School</a:t>
            </a:r>
            <a:r>
              <a:rPr lang="en-IN" sz="12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08EE8D8-4CC8-3FF3-A38E-1BDD8D7382E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35915" y="1334735"/>
            <a:ext cx="1568559" cy="15994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a:extLst>
              <a:ext uri="{FF2B5EF4-FFF2-40B4-BE49-F238E27FC236}">
                <a16:creationId xmlns:a16="http://schemas.microsoft.com/office/drawing/2014/main" id="{F807339A-E1B2-09CD-4B22-A2F3B0B2457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447268" y="1355707"/>
            <a:ext cx="1400336" cy="15910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85521D05-498E-C0A9-AAA5-4EEB263401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4102" y="1334735"/>
            <a:ext cx="2843538" cy="1599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00750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3691</TotalTime>
  <Words>5998</Words>
  <Application>Microsoft Office PowerPoint</Application>
  <PresentationFormat>Custom</PresentationFormat>
  <Paragraphs>272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Cream Vintage Breaking News A4 Document</dc:title>
  <dc:creator>user</dc:creator>
  <cp:lastModifiedBy>918146118143</cp:lastModifiedBy>
  <cp:revision>216</cp:revision>
  <dcterms:created xsi:type="dcterms:W3CDTF">2006-08-16T00:00:00Z</dcterms:created>
  <dcterms:modified xsi:type="dcterms:W3CDTF">2025-01-01T13:12:59Z</dcterms:modified>
  <dc:identifier>DAF9yvfM9oU</dc:identifier>
</cp:coreProperties>
</file>